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2"/>
  </p:notesMasterIdLst>
  <p:sldIdLst>
    <p:sldId id="256" r:id="rId2"/>
    <p:sldId id="258" r:id="rId3"/>
    <p:sldId id="260" r:id="rId4"/>
    <p:sldId id="261" r:id="rId5"/>
    <p:sldId id="298" r:id="rId6"/>
    <p:sldId id="263" r:id="rId7"/>
    <p:sldId id="299" r:id="rId8"/>
    <p:sldId id="300" r:id="rId9"/>
    <p:sldId id="302" r:id="rId10"/>
    <p:sldId id="301" r:id="rId11"/>
    <p:sldId id="304" r:id="rId12"/>
    <p:sldId id="318" r:id="rId13"/>
    <p:sldId id="303" r:id="rId14"/>
    <p:sldId id="262" r:id="rId15"/>
    <p:sldId id="306" r:id="rId16"/>
    <p:sldId id="305" r:id="rId17"/>
    <p:sldId id="307" r:id="rId18"/>
    <p:sldId id="308" r:id="rId19"/>
    <p:sldId id="319" r:id="rId20"/>
    <p:sldId id="320" r:id="rId21"/>
    <p:sldId id="324" r:id="rId22"/>
    <p:sldId id="321" r:id="rId23"/>
    <p:sldId id="322" r:id="rId24"/>
    <p:sldId id="311" r:id="rId25"/>
    <p:sldId id="313" r:id="rId26"/>
    <p:sldId id="312" r:id="rId27"/>
    <p:sldId id="323" r:id="rId28"/>
    <p:sldId id="315" r:id="rId29"/>
    <p:sldId id="316" r:id="rId30"/>
    <p:sldId id="317"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202A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00C095-8B7B-490C-92E3-FA2DF6A7FF73}">
  <a:tblStyle styleId="{3200C095-8B7B-490C-92E3-FA2DF6A7FF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ADE02D-6C8D-49A3-9198-784A529A926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62723" autoAdjust="0"/>
  </p:normalViewPr>
  <p:slideViewPr>
    <p:cSldViewPr snapToGrid="0">
      <p:cViewPr varScale="1">
        <p:scale>
          <a:sx n="112" d="100"/>
          <a:sy n="112" d="100"/>
        </p:scale>
        <p:origin x="696"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09679-7608-437F-B5FC-67DB87E319F5}" type="doc">
      <dgm:prSet loTypeId="urn:microsoft.com/office/officeart/2008/layout/HorizontalMultiLevelHierarchy" loCatId="hierarchy" qsTypeId="urn:microsoft.com/office/officeart/2005/8/quickstyle/simple1" qsCatId="simple" csTypeId="urn:microsoft.com/office/officeart/2005/8/colors/accent2_4" csCatId="accent2" phldr="1"/>
      <dgm:spPr/>
      <dgm:t>
        <a:bodyPr/>
        <a:lstStyle/>
        <a:p>
          <a:pPr rtl="1"/>
          <a:endParaRPr lang="fa-IR"/>
        </a:p>
      </dgm:t>
    </dgm:pt>
    <dgm:pt modelId="{94A31293-212D-4781-B128-162599F92808}">
      <dgm:prSet phldrT="[Text]" phldr="0"/>
      <dgm:spPr/>
      <dgm:t>
        <a:bodyPr/>
        <a:lstStyle/>
        <a:p>
          <a:pPr rtl="1"/>
          <a:r>
            <a:rPr lang="fa-IR" dirty="0">
              <a:cs typeface="B Nazanin" panose="00000400000000000000" pitchFamily="2" charset="-78"/>
            </a:rPr>
            <a:t>نیازمندی‌ها</a:t>
          </a:r>
        </a:p>
      </dgm:t>
    </dgm:pt>
    <dgm:pt modelId="{34DBBB9F-917B-49A6-887A-DE8194960B46}" type="parTrans" cxnId="{0BA9B8F2-6C72-4351-8348-3761ACC8370D}">
      <dgm:prSet/>
      <dgm:spPr/>
      <dgm:t>
        <a:bodyPr/>
        <a:lstStyle/>
        <a:p>
          <a:pPr rtl="1"/>
          <a:endParaRPr lang="fa-IR"/>
        </a:p>
      </dgm:t>
    </dgm:pt>
    <dgm:pt modelId="{D8D8B40E-C869-4FCA-A50F-761F556F6921}" type="sibTrans" cxnId="{0BA9B8F2-6C72-4351-8348-3761ACC8370D}">
      <dgm:prSet/>
      <dgm:spPr/>
      <dgm:t>
        <a:bodyPr/>
        <a:lstStyle/>
        <a:p>
          <a:pPr rtl="1"/>
          <a:endParaRPr lang="fa-IR"/>
        </a:p>
      </dgm:t>
    </dgm:pt>
    <dgm:pt modelId="{DA6C4FD3-573E-45AB-BDD4-15B027EFAC72}">
      <dgm:prSet phldrT="[Text]"/>
      <dgm:spPr/>
      <dgm:t>
        <a:bodyPr/>
        <a:lstStyle/>
        <a:p>
          <a:pPr rtl="1">
            <a:buNone/>
          </a:pPr>
          <a:r>
            <a:rPr lang="fa-IR" dirty="0">
              <a:cs typeface="B Nazanin" panose="00000400000000000000" pitchFamily="2" charset="-78"/>
            </a:rPr>
            <a:t>نیازمندی‌های عملکردی </a:t>
          </a:r>
        </a:p>
      </dgm:t>
    </dgm:pt>
    <dgm:pt modelId="{E8360431-6716-409E-980E-7F2371486FB4}" type="parTrans" cxnId="{640B9E33-8B7A-400D-9407-8B64E7756F23}">
      <dgm:prSet/>
      <dgm:spPr/>
      <dgm:t>
        <a:bodyPr/>
        <a:lstStyle/>
        <a:p>
          <a:pPr rtl="1"/>
          <a:endParaRPr lang="fa-IR"/>
        </a:p>
      </dgm:t>
    </dgm:pt>
    <dgm:pt modelId="{628875EE-70A6-4354-AD1A-C39141A539A7}" type="sibTrans" cxnId="{640B9E33-8B7A-400D-9407-8B64E7756F23}">
      <dgm:prSet/>
      <dgm:spPr/>
      <dgm:t>
        <a:bodyPr/>
        <a:lstStyle/>
        <a:p>
          <a:pPr rtl="1"/>
          <a:endParaRPr lang="fa-IR"/>
        </a:p>
      </dgm:t>
    </dgm:pt>
    <dgm:pt modelId="{72A712E9-0483-4783-B6AF-ECCFA612D40F}">
      <dgm:prSet phldrT="[Text]"/>
      <dgm:spPr/>
      <dgm:t>
        <a:bodyPr/>
        <a:lstStyle/>
        <a:p>
          <a:pPr rtl="1">
            <a:buNone/>
          </a:pPr>
          <a:r>
            <a:rPr lang="fa-IR" dirty="0">
              <a:cs typeface="B Nazanin" panose="00000400000000000000" pitchFamily="2" charset="-78"/>
            </a:rPr>
            <a:t>نیازمندی‌های غیرعملکردی </a:t>
          </a:r>
        </a:p>
      </dgm:t>
    </dgm:pt>
    <dgm:pt modelId="{D3AA7C66-81A1-4134-BB81-A105749E16BC}" type="parTrans" cxnId="{700EDCB4-B190-4024-A42D-34797FA17AB8}">
      <dgm:prSet/>
      <dgm:spPr/>
      <dgm:t>
        <a:bodyPr/>
        <a:lstStyle/>
        <a:p>
          <a:pPr rtl="1"/>
          <a:endParaRPr lang="fa-IR"/>
        </a:p>
      </dgm:t>
    </dgm:pt>
    <dgm:pt modelId="{FE416FB4-ED07-4FC8-8746-E33DB0DC9DBD}" type="sibTrans" cxnId="{700EDCB4-B190-4024-A42D-34797FA17AB8}">
      <dgm:prSet/>
      <dgm:spPr/>
      <dgm:t>
        <a:bodyPr/>
        <a:lstStyle/>
        <a:p>
          <a:pPr rtl="1"/>
          <a:endParaRPr lang="fa-IR"/>
        </a:p>
      </dgm:t>
    </dgm:pt>
    <dgm:pt modelId="{93467158-6049-48A7-8B40-6EE6D9882A3C}" type="pres">
      <dgm:prSet presAssocID="{BEC09679-7608-437F-B5FC-67DB87E319F5}" presName="Name0" presStyleCnt="0">
        <dgm:presLayoutVars>
          <dgm:chPref val="1"/>
          <dgm:dir val="rev"/>
          <dgm:animOne val="branch"/>
          <dgm:animLvl val="lvl"/>
          <dgm:resizeHandles val="exact"/>
        </dgm:presLayoutVars>
      </dgm:prSet>
      <dgm:spPr/>
    </dgm:pt>
    <dgm:pt modelId="{6C0F77F7-6415-4A86-8BEB-A84B31C45AFD}" type="pres">
      <dgm:prSet presAssocID="{94A31293-212D-4781-B128-162599F92808}" presName="root1" presStyleCnt="0"/>
      <dgm:spPr/>
    </dgm:pt>
    <dgm:pt modelId="{CDB1D463-54A6-4E22-97EC-7BFB9ABAE426}" type="pres">
      <dgm:prSet presAssocID="{94A31293-212D-4781-B128-162599F92808}" presName="LevelOneTextNode" presStyleLbl="node0" presStyleIdx="0" presStyleCnt="1" custScaleY="89696">
        <dgm:presLayoutVars>
          <dgm:chPref val="3"/>
        </dgm:presLayoutVars>
      </dgm:prSet>
      <dgm:spPr/>
    </dgm:pt>
    <dgm:pt modelId="{332E57C5-5D4A-4C41-A953-C1BE8662C4CF}" type="pres">
      <dgm:prSet presAssocID="{94A31293-212D-4781-B128-162599F92808}" presName="level2hierChild" presStyleCnt="0"/>
      <dgm:spPr/>
    </dgm:pt>
    <dgm:pt modelId="{7711D054-F378-44F1-9625-DFC4F890BDDB}" type="pres">
      <dgm:prSet presAssocID="{E8360431-6716-409E-980E-7F2371486FB4}" presName="conn2-1" presStyleLbl="parChTrans1D2" presStyleIdx="0" presStyleCnt="2"/>
      <dgm:spPr/>
    </dgm:pt>
    <dgm:pt modelId="{634C6594-D879-418E-9783-1498A3C7BD48}" type="pres">
      <dgm:prSet presAssocID="{E8360431-6716-409E-980E-7F2371486FB4}" presName="connTx" presStyleLbl="parChTrans1D2" presStyleIdx="0" presStyleCnt="2"/>
      <dgm:spPr/>
    </dgm:pt>
    <dgm:pt modelId="{7BFB40CB-336B-4542-9631-6DCABBD40123}" type="pres">
      <dgm:prSet presAssocID="{DA6C4FD3-573E-45AB-BDD4-15B027EFAC72}" presName="root2" presStyleCnt="0"/>
      <dgm:spPr/>
    </dgm:pt>
    <dgm:pt modelId="{A90B63A0-47DB-4B2B-B347-465054EE9886}" type="pres">
      <dgm:prSet presAssocID="{DA6C4FD3-573E-45AB-BDD4-15B027EFAC72}" presName="LevelTwoTextNode" presStyleLbl="node2" presStyleIdx="0" presStyleCnt="2" custScaleX="173139" custLinFactNeighborX="-21047" custLinFactNeighborY="-37179">
        <dgm:presLayoutVars>
          <dgm:chPref val="3"/>
        </dgm:presLayoutVars>
      </dgm:prSet>
      <dgm:spPr/>
    </dgm:pt>
    <dgm:pt modelId="{8E6888AB-B7D9-4140-B420-E639D0108D4E}" type="pres">
      <dgm:prSet presAssocID="{DA6C4FD3-573E-45AB-BDD4-15B027EFAC72}" presName="level3hierChild" presStyleCnt="0"/>
      <dgm:spPr/>
    </dgm:pt>
    <dgm:pt modelId="{F5121460-59C4-4AFE-9190-7F0D9700DBA3}" type="pres">
      <dgm:prSet presAssocID="{D3AA7C66-81A1-4134-BB81-A105749E16BC}" presName="conn2-1" presStyleLbl="parChTrans1D2" presStyleIdx="1" presStyleCnt="2"/>
      <dgm:spPr/>
    </dgm:pt>
    <dgm:pt modelId="{9F7E674D-8A12-47AB-9082-05D5F0CAC84E}" type="pres">
      <dgm:prSet presAssocID="{D3AA7C66-81A1-4134-BB81-A105749E16BC}" presName="connTx" presStyleLbl="parChTrans1D2" presStyleIdx="1" presStyleCnt="2"/>
      <dgm:spPr/>
    </dgm:pt>
    <dgm:pt modelId="{C2CD8BF8-4200-4E8C-A866-5DD55FB4C21C}" type="pres">
      <dgm:prSet presAssocID="{72A712E9-0483-4783-B6AF-ECCFA612D40F}" presName="root2" presStyleCnt="0"/>
      <dgm:spPr/>
    </dgm:pt>
    <dgm:pt modelId="{F7A6EB6E-205F-41E7-AF10-EE9178A3C8A9}" type="pres">
      <dgm:prSet presAssocID="{72A712E9-0483-4783-B6AF-ECCFA612D40F}" presName="LevelTwoTextNode" presStyleLbl="node2" presStyleIdx="1" presStyleCnt="2" custScaleX="173139" custLinFactNeighborX="-20663" custLinFactNeighborY="26244">
        <dgm:presLayoutVars>
          <dgm:chPref val="3"/>
        </dgm:presLayoutVars>
      </dgm:prSet>
      <dgm:spPr/>
    </dgm:pt>
    <dgm:pt modelId="{FB9DB739-C937-40F8-B8C5-89FF22351D3A}" type="pres">
      <dgm:prSet presAssocID="{72A712E9-0483-4783-B6AF-ECCFA612D40F}" presName="level3hierChild" presStyleCnt="0"/>
      <dgm:spPr/>
    </dgm:pt>
  </dgm:ptLst>
  <dgm:cxnLst>
    <dgm:cxn modelId="{640B9E33-8B7A-400D-9407-8B64E7756F23}" srcId="{94A31293-212D-4781-B128-162599F92808}" destId="{DA6C4FD3-573E-45AB-BDD4-15B027EFAC72}" srcOrd="0" destOrd="0" parTransId="{E8360431-6716-409E-980E-7F2371486FB4}" sibTransId="{628875EE-70A6-4354-AD1A-C39141A539A7}"/>
    <dgm:cxn modelId="{0BB07037-0CA2-4DC5-B732-796613CD653E}" type="presOf" srcId="{D3AA7C66-81A1-4134-BB81-A105749E16BC}" destId="{F5121460-59C4-4AFE-9190-7F0D9700DBA3}" srcOrd="0" destOrd="0" presId="urn:microsoft.com/office/officeart/2008/layout/HorizontalMultiLevelHierarchy"/>
    <dgm:cxn modelId="{16410F62-51BB-4443-9533-C10862C4EFEE}" type="presOf" srcId="{72A712E9-0483-4783-B6AF-ECCFA612D40F}" destId="{F7A6EB6E-205F-41E7-AF10-EE9178A3C8A9}" srcOrd="0" destOrd="0" presId="urn:microsoft.com/office/officeart/2008/layout/HorizontalMultiLevelHierarchy"/>
    <dgm:cxn modelId="{5575364A-326E-4F8A-BCBF-78A42986B5F4}" type="presOf" srcId="{E8360431-6716-409E-980E-7F2371486FB4}" destId="{634C6594-D879-418E-9783-1498A3C7BD48}" srcOrd="1" destOrd="0" presId="urn:microsoft.com/office/officeart/2008/layout/HorizontalMultiLevelHierarchy"/>
    <dgm:cxn modelId="{4D62D26B-2138-442E-8514-D94E8A16E723}" type="presOf" srcId="{E8360431-6716-409E-980E-7F2371486FB4}" destId="{7711D054-F378-44F1-9625-DFC4F890BDDB}" srcOrd="0" destOrd="0" presId="urn:microsoft.com/office/officeart/2008/layout/HorizontalMultiLevelHierarchy"/>
    <dgm:cxn modelId="{52BC9E4F-BB55-46C4-B0C7-4FEF4E336A2C}" type="presOf" srcId="{94A31293-212D-4781-B128-162599F92808}" destId="{CDB1D463-54A6-4E22-97EC-7BFB9ABAE426}" srcOrd="0" destOrd="0" presId="urn:microsoft.com/office/officeart/2008/layout/HorizontalMultiLevelHierarchy"/>
    <dgm:cxn modelId="{06ABB5A4-6E99-4A74-AFD8-1CF66B6D785E}" type="presOf" srcId="{BEC09679-7608-437F-B5FC-67DB87E319F5}" destId="{93467158-6049-48A7-8B40-6EE6D9882A3C}" srcOrd="0" destOrd="0" presId="urn:microsoft.com/office/officeart/2008/layout/HorizontalMultiLevelHierarchy"/>
    <dgm:cxn modelId="{700EDCB4-B190-4024-A42D-34797FA17AB8}" srcId="{94A31293-212D-4781-B128-162599F92808}" destId="{72A712E9-0483-4783-B6AF-ECCFA612D40F}" srcOrd="1" destOrd="0" parTransId="{D3AA7C66-81A1-4134-BB81-A105749E16BC}" sibTransId="{FE416FB4-ED07-4FC8-8746-E33DB0DC9DBD}"/>
    <dgm:cxn modelId="{2CC36FBF-808E-4FED-B48D-BF899339EB9B}" type="presOf" srcId="{D3AA7C66-81A1-4134-BB81-A105749E16BC}" destId="{9F7E674D-8A12-47AB-9082-05D5F0CAC84E}" srcOrd="1" destOrd="0" presId="urn:microsoft.com/office/officeart/2008/layout/HorizontalMultiLevelHierarchy"/>
    <dgm:cxn modelId="{A910D7D0-4C71-4942-B0CD-EAB2319BD0A5}" type="presOf" srcId="{DA6C4FD3-573E-45AB-BDD4-15B027EFAC72}" destId="{A90B63A0-47DB-4B2B-B347-465054EE9886}" srcOrd="0" destOrd="0" presId="urn:microsoft.com/office/officeart/2008/layout/HorizontalMultiLevelHierarchy"/>
    <dgm:cxn modelId="{0BA9B8F2-6C72-4351-8348-3761ACC8370D}" srcId="{BEC09679-7608-437F-B5FC-67DB87E319F5}" destId="{94A31293-212D-4781-B128-162599F92808}" srcOrd="0" destOrd="0" parTransId="{34DBBB9F-917B-49A6-887A-DE8194960B46}" sibTransId="{D8D8B40E-C869-4FCA-A50F-761F556F6921}"/>
    <dgm:cxn modelId="{A0231C2E-2EE3-4E63-844A-3104C3C42B4F}" type="presParOf" srcId="{93467158-6049-48A7-8B40-6EE6D9882A3C}" destId="{6C0F77F7-6415-4A86-8BEB-A84B31C45AFD}" srcOrd="0" destOrd="0" presId="urn:microsoft.com/office/officeart/2008/layout/HorizontalMultiLevelHierarchy"/>
    <dgm:cxn modelId="{5747E56B-8E31-4D62-8873-D1C9697C3069}" type="presParOf" srcId="{6C0F77F7-6415-4A86-8BEB-A84B31C45AFD}" destId="{CDB1D463-54A6-4E22-97EC-7BFB9ABAE426}" srcOrd="0" destOrd="0" presId="urn:microsoft.com/office/officeart/2008/layout/HorizontalMultiLevelHierarchy"/>
    <dgm:cxn modelId="{B5250E38-3323-4808-86F7-3B8A0A64268D}" type="presParOf" srcId="{6C0F77F7-6415-4A86-8BEB-A84B31C45AFD}" destId="{332E57C5-5D4A-4C41-A953-C1BE8662C4CF}" srcOrd="1" destOrd="0" presId="urn:microsoft.com/office/officeart/2008/layout/HorizontalMultiLevelHierarchy"/>
    <dgm:cxn modelId="{0F8AD885-5A6B-4D9A-8AEF-B0A0D680E685}" type="presParOf" srcId="{332E57C5-5D4A-4C41-A953-C1BE8662C4CF}" destId="{7711D054-F378-44F1-9625-DFC4F890BDDB}" srcOrd="0" destOrd="0" presId="urn:microsoft.com/office/officeart/2008/layout/HorizontalMultiLevelHierarchy"/>
    <dgm:cxn modelId="{A364E0AD-6F28-40AC-888A-B2C7C1A8CB46}" type="presParOf" srcId="{7711D054-F378-44F1-9625-DFC4F890BDDB}" destId="{634C6594-D879-418E-9783-1498A3C7BD48}" srcOrd="0" destOrd="0" presId="urn:microsoft.com/office/officeart/2008/layout/HorizontalMultiLevelHierarchy"/>
    <dgm:cxn modelId="{501A44AF-B670-4EB9-AAB6-B3F15331446B}" type="presParOf" srcId="{332E57C5-5D4A-4C41-A953-C1BE8662C4CF}" destId="{7BFB40CB-336B-4542-9631-6DCABBD40123}" srcOrd="1" destOrd="0" presId="urn:microsoft.com/office/officeart/2008/layout/HorizontalMultiLevelHierarchy"/>
    <dgm:cxn modelId="{BCF47C4F-11FF-4936-8BED-13E2C225B603}" type="presParOf" srcId="{7BFB40CB-336B-4542-9631-6DCABBD40123}" destId="{A90B63A0-47DB-4B2B-B347-465054EE9886}" srcOrd="0" destOrd="0" presId="urn:microsoft.com/office/officeart/2008/layout/HorizontalMultiLevelHierarchy"/>
    <dgm:cxn modelId="{D2D57EB0-7AF5-45CA-B191-6F8BD47E41D8}" type="presParOf" srcId="{7BFB40CB-336B-4542-9631-6DCABBD40123}" destId="{8E6888AB-B7D9-4140-B420-E639D0108D4E}" srcOrd="1" destOrd="0" presId="urn:microsoft.com/office/officeart/2008/layout/HorizontalMultiLevelHierarchy"/>
    <dgm:cxn modelId="{13F1A58A-12D2-4DE4-9436-532CD9F0E721}" type="presParOf" srcId="{332E57C5-5D4A-4C41-A953-C1BE8662C4CF}" destId="{F5121460-59C4-4AFE-9190-7F0D9700DBA3}" srcOrd="2" destOrd="0" presId="urn:microsoft.com/office/officeart/2008/layout/HorizontalMultiLevelHierarchy"/>
    <dgm:cxn modelId="{377C36A2-430F-4EE6-832A-E3FDC6DDA359}" type="presParOf" srcId="{F5121460-59C4-4AFE-9190-7F0D9700DBA3}" destId="{9F7E674D-8A12-47AB-9082-05D5F0CAC84E}" srcOrd="0" destOrd="0" presId="urn:microsoft.com/office/officeart/2008/layout/HorizontalMultiLevelHierarchy"/>
    <dgm:cxn modelId="{E9770AE6-9555-4A61-A247-7015A6212009}" type="presParOf" srcId="{332E57C5-5D4A-4C41-A953-C1BE8662C4CF}" destId="{C2CD8BF8-4200-4E8C-A866-5DD55FB4C21C}" srcOrd="3" destOrd="0" presId="urn:microsoft.com/office/officeart/2008/layout/HorizontalMultiLevelHierarchy"/>
    <dgm:cxn modelId="{961E95AE-2E63-4AB6-91A3-1178189B157D}" type="presParOf" srcId="{C2CD8BF8-4200-4E8C-A866-5DD55FB4C21C}" destId="{F7A6EB6E-205F-41E7-AF10-EE9178A3C8A9}" srcOrd="0" destOrd="0" presId="urn:microsoft.com/office/officeart/2008/layout/HorizontalMultiLevelHierarchy"/>
    <dgm:cxn modelId="{D75C86EA-71A5-492C-AADE-BACDC4DB4AA4}" type="presParOf" srcId="{C2CD8BF8-4200-4E8C-A866-5DD55FB4C21C}" destId="{FB9DB739-C937-40F8-B8C5-89FF22351D3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1460-59C4-4AFE-9190-7F0D9700DBA3}">
      <dsp:nvSpPr>
        <dsp:cNvPr id="0" name=""/>
        <dsp:cNvSpPr/>
      </dsp:nvSpPr>
      <dsp:spPr>
        <a:xfrm>
          <a:off x="3857203" y="1630044"/>
          <a:ext cx="826145" cy="549695"/>
        </a:xfrm>
        <a:custGeom>
          <a:avLst/>
          <a:gdLst/>
          <a:ahLst/>
          <a:cxnLst/>
          <a:rect l="0" t="0" r="0" b="0"/>
          <a:pathLst>
            <a:path>
              <a:moveTo>
                <a:pt x="826145" y="0"/>
              </a:moveTo>
              <a:lnTo>
                <a:pt x="413072" y="0"/>
              </a:lnTo>
              <a:lnTo>
                <a:pt x="413072" y="549695"/>
              </a:lnTo>
              <a:lnTo>
                <a:pt x="0" y="549695"/>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fa-IR" sz="500" kern="1200"/>
        </a:p>
      </dsp:txBody>
      <dsp:txXfrm>
        <a:off x="4245468" y="1880084"/>
        <a:ext cx="49615" cy="49615"/>
      </dsp:txXfrm>
    </dsp:sp>
    <dsp:sp modelId="{7711D054-F378-44F1-9625-DFC4F890BDDB}">
      <dsp:nvSpPr>
        <dsp:cNvPr id="0" name=""/>
        <dsp:cNvSpPr/>
      </dsp:nvSpPr>
      <dsp:spPr>
        <a:xfrm>
          <a:off x="3849402" y="1012615"/>
          <a:ext cx="833946" cy="617428"/>
        </a:xfrm>
        <a:custGeom>
          <a:avLst/>
          <a:gdLst/>
          <a:ahLst/>
          <a:cxnLst/>
          <a:rect l="0" t="0" r="0" b="0"/>
          <a:pathLst>
            <a:path>
              <a:moveTo>
                <a:pt x="833946" y="617428"/>
              </a:moveTo>
              <a:lnTo>
                <a:pt x="416973" y="617428"/>
              </a:lnTo>
              <a:lnTo>
                <a:pt x="416973" y="0"/>
              </a:lnTo>
              <a:lnTo>
                <a:pt x="0" y="0"/>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fa-IR" sz="500" kern="1200"/>
        </a:p>
      </dsp:txBody>
      <dsp:txXfrm>
        <a:off x="4240434" y="1295389"/>
        <a:ext cx="51881" cy="51881"/>
      </dsp:txXfrm>
    </dsp:sp>
    <dsp:sp modelId="{CDB1D463-54A6-4E22-97EC-7BFB9ABAE426}">
      <dsp:nvSpPr>
        <dsp:cNvPr id="0" name=""/>
        <dsp:cNvSpPr/>
      </dsp:nvSpPr>
      <dsp:spPr>
        <a:xfrm rot="5400000">
          <a:off x="3530972" y="1320336"/>
          <a:ext cx="2924169" cy="619416"/>
        </a:xfrm>
        <a:prstGeom prst="rect">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rtl="1">
            <a:lnSpc>
              <a:spcPct val="90000"/>
            </a:lnSpc>
            <a:spcBef>
              <a:spcPct val="0"/>
            </a:spcBef>
            <a:spcAft>
              <a:spcPct val="35000"/>
            </a:spcAft>
            <a:buNone/>
          </a:pPr>
          <a:r>
            <a:rPr lang="fa-IR" sz="3300" kern="1200" dirty="0">
              <a:cs typeface="B Nazanin" panose="00000400000000000000" pitchFamily="2" charset="-78"/>
            </a:rPr>
            <a:t>نیازمندی‌ها</a:t>
          </a:r>
        </a:p>
      </dsp:txBody>
      <dsp:txXfrm>
        <a:off x="3530972" y="1320336"/>
        <a:ext cx="2924169" cy="619416"/>
      </dsp:txXfrm>
    </dsp:sp>
    <dsp:sp modelId="{A90B63A0-47DB-4B2B-B347-465054EE9886}">
      <dsp:nvSpPr>
        <dsp:cNvPr id="0" name=""/>
        <dsp:cNvSpPr/>
      </dsp:nvSpPr>
      <dsp:spPr>
        <a:xfrm>
          <a:off x="331758" y="702907"/>
          <a:ext cx="3517643" cy="619416"/>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rtl="1">
            <a:lnSpc>
              <a:spcPct val="90000"/>
            </a:lnSpc>
            <a:spcBef>
              <a:spcPct val="0"/>
            </a:spcBef>
            <a:spcAft>
              <a:spcPct val="35000"/>
            </a:spcAft>
            <a:buNone/>
          </a:pPr>
          <a:r>
            <a:rPr lang="fa-IR" sz="2700" kern="1200" dirty="0">
              <a:cs typeface="B Nazanin" panose="00000400000000000000" pitchFamily="2" charset="-78"/>
            </a:rPr>
            <a:t>نیازمندی‌های عملکردی </a:t>
          </a:r>
        </a:p>
      </dsp:txBody>
      <dsp:txXfrm>
        <a:off x="331758" y="702907"/>
        <a:ext cx="3517643" cy="619416"/>
      </dsp:txXfrm>
    </dsp:sp>
    <dsp:sp modelId="{F7A6EB6E-205F-41E7-AF10-EE9178A3C8A9}">
      <dsp:nvSpPr>
        <dsp:cNvPr id="0" name=""/>
        <dsp:cNvSpPr/>
      </dsp:nvSpPr>
      <dsp:spPr>
        <a:xfrm>
          <a:off x="339560" y="1870031"/>
          <a:ext cx="3517643" cy="619416"/>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rtl="1">
            <a:lnSpc>
              <a:spcPct val="90000"/>
            </a:lnSpc>
            <a:spcBef>
              <a:spcPct val="0"/>
            </a:spcBef>
            <a:spcAft>
              <a:spcPct val="35000"/>
            </a:spcAft>
            <a:buNone/>
          </a:pPr>
          <a:r>
            <a:rPr lang="fa-IR" sz="2600" kern="1200" dirty="0">
              <a:cs typeface="B Nazanin" panose="00000400000000000000" pitchFamily="2" charset="-78"/>
            </a:rPr>
            <a:t>نیازمندی‌های غیرعملکردی </a:t>
          </a:r>
        </a:p>
      </dsp:txBody>
      <dsp:txXfrm>
        <a:off x="339560" y="1870031"/>
        <a:ext cx="3517643" cy="61941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fa-IR" sz="1100" dirty="0">
                <a:cs typeface="B Nazanin" panose="00000400000000000000" pitchFamily="2" charset="-78"/>
              </a:rPr>
              <a:t>فرانت‌اند بخش قابل مشاهده و در دسترس کاربر است که مسئولیت تمام جنبه‌های بصری و تعاملی سامانه را بر عهده دارد. این بخش با استفاده از فریم‌ورک </a:t>
            </a:r>
            <a:r>
              <a:rPr lang="en-US" sz="1000" b="0" i="0" u="none" strike="noStrike" cap="none" dirty="0" err="1">
                <a:solidFill>
                  <a:srgbClr val="000000"/>
                </a:solidFill>
                <a:latin typeface="Arial"/>
                <a:ea typeface="Arial"/>
                <a:cs typeface="Arial"/>
                <a:sym typeface="Arial"/>
              </a:rPr>
              <a:t>Nuxt</a:t>
            </a:r>
            <a:r>
              <a:rPr lang="en-US" sz="1100" dirty="0">
                <a:cs typeface="B Nazanin" panose="00000400000000000000" pitchFamily="2" charset="-78"/>
              </a:rPr>
              <a:t> 3 </a:t>
            </a:r>
            <a:r>
              <a:rPr lang="fa-IR" sz="1100" dirty="0">
                <a:cs typeface="B Nazanin" panose="00000400000000000000" pitchFamily="2" charset="-78"/>
              </a:rPr>
              <a:t>بر پایه </a:t>
            </a:r>
            <a:r>
              <a:rPr lang="en-US" sz="1000" b="0" i="0" u="none" strike="noStrike" cap="none" dirty="0">
                <a:solidFill>
                  <a:srgbClr val="000000"/>
                </a:solidFill>
                <a:latin typeface="Arial"/>
                <a:ea typeface="Arial"/>
                <a:cs typeface="Arial"/>
                <a:sym typeface="Arial"/>
              </a:rPr>
              <a:t>Vue.js</a:t>
            </a:r>
            <a:r>
              <a:rPr lang="en-US" sz="1100" dirty="0">
                <a:cs typeface="B Nazanin" panose="00000400000000000000" pitchFamily="2" charset="-78"/>
              </a:rPr>
              <a:t> </a:t>
            </a:r>
            <a:r>
              <a:rPr lang="fa-IR" sz="1100" dirty="0">
                <a:cs typeface="B Nazanin" panose="00000400000000000000" pitchFamily="2" charset="-78"/>
              </a:rPr>
              <a:t>توسعه یافته تا یک رابط کاربری مدرن، سریع و واکنش‌گرا ارائه دهد. وظیفه اصلی آن، دریافت داده‌ها از بک‌اند، نمایش آن‌ها به کاربر در قالب کامپوننت‌های تعاملی (مانند محیط تست و نمودارها) و ارسال تعاملات کاربر به سرور است.</a:t>
            </a:r>
          </a:p>
          <a:p>
            <a:pPr marL="0" lvl="0" indent="0" algn="r" rtl="1">
              <a:spcBef>
                <a:spcPts val="0"/>
              </a:spcBef>
              <a:spcAft>
                <a:spcPts val="0"/>
              </a:spcAft>
              <a:buNone/>
            </a:pPr>
            <a:endParaRPr lang="en-US" dirty="0"/>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fa-IR" sz="1100" dirty="0">
                <a:cs typeface="B Nazanin" panose="00000400000000000000" pitchFamily="2" charset="-78"/>
              </a:rPr>
              <a:t>بک‌اند به عنوان هسته مرکزی و مغز متفکر سیستم، وظیفه مدیریت منطق برنامه، پردازش داده‌ها و امنیت را بر عهده دارد. این بخش که کاربر مستقیماً با آن در تعامل نیست، با استفاده از فریم‌ورک پرسرعت </a:t>
            </a:r>
            <a:r>
              <a:rPr lang="en-US" sz="1000" b="0" i="0" u="none" strike="noStrike" cap="none" dirty="0" err="1">
                <a:solidFill>
                  <a:srgbClr val="000000"/>
                </a:solidFill>
                <a:latin typeface="Arial"/>
                <a:ea typeface="Arial"/>
                <a:cs typeface="Arial"/>
                <a:sym typeface="Arial"/>
              </a:rPr>
              <a:t>Fastify</a:t>
            </a:r>
            <a:r>
              <a:rPr lang="en-US" sz="1100" dirty="0">
                <a:cs typeface="B Nazanin" panose="00000400000000000000" pitchFamily="2" charset="-78"/>
              </a:rPr>
              <a:t> </a:t>
            </a:r>
            <a:r>
              <a:rPr lang="fa-IR" sz="1100" dirty="0">
                <a:cs typeface="B Nazanin" panose="00000400000000000000" pitchFamily="2" charset="-78"/>
              </a:rPr>
              <a:t>بر بستر </a:t>
            </a:r>
            <a:r>
              <a:rPr lang="en-US" sz="1000" b="0" i="0" u="none" strike="noStrike" cap="none" dirty="0">
                <a:solidFill>
                  <a:srgbClr val="000000"/>
                </a:solidFill>
                <a:latin typeface="Arial"/>
                <a:ea typeface="Arial"/>
                <a:cs typeface="Arial"/>
                <a:sym typeface="Arial"/>
              </a:rPr>
              <a:t>Node</a:t>
            </a:r>
            <a:r>
              <a:rPr lang="en-US" sz="1100" dirty="0">
                <a:cs typeface="B Nazanin" panose="00000400000000000000" pitchFamily="2" charset="-78"/>
              </a:rPr>
              <a:t>.js </a:t>
            </a:r>
            <a:r>
              <a:rPr lang="fa-IR" sz="1100" dirty="0">
                <a:cs typeface="B Nazanin" panose="00000400000000000000" pitchFamily="2" charset="-78"/>
              </a:rPr>
              <a:t>پیاده‌سازی شده است. وظایف اصلی آن شامل احراز هویت کاربران، ارائه  </a:t>
            </a:r>
            <a:r>
              <a:rPr lang="en-US" sz="1000" b="0" i="0" u="none" strike="noStrike" cap="none" dirty="0">
                <a:solidFill>
                  <a:srgbClr val="000000"/>
                </a:solidFill>
                <a:latin typeface="Arial"/>
                <a:ea typeface="Arial"/>
                <a:cs typeface="Arial"/>
                <a:sym typeface="Arial"/>
              </a:rPr>
              <a:t>API</a:t>
            </a:r>
            <a:r>
              <a:rPr lang="fa-IR" sz="1100" dirty="0">
                <a:cs typeface="B Nazanin" panose="00000400000000000000" pitchFamily="2" charset="-78"/>
              </a:rPr>
              <a:t>برای ارتباط با فرانت‌اند، و تعامل با پایگاه داده </a:t>
            </a:r>
            <a:r>
              <a:rPr lang="en-US" sz="1000" b="0" i="0" u="none" strike="noStrike" cap="none" dirty="0">
                <a:solidFill>
                  <a:srgbClr val="000000"/>
                </a:solidFill>
                <a:latin typeface="Arial"/>
                <a:ea typeface="Arial"/>
                <a:cs typeface="Arial"/>
                <a:sym typeface="Arial"/>
              </a:rPr>
              <a:t>PostgreSQL</a:t>
            </a:r>
            <a:r>
              <a:rPr lang="en-US" sz="1100" dirty="0">
                <a:cs typeface="B Nazanin" panose="00000400000000000000" pitchFamily="2" charset="-78"/>
              </a:rPr>
              <a:t> </a:t>
            </a:r>
            <a:r>
              <a:rPr lang="fa-IR" sz="1100" dirty="0">
                <a:cs typeface="B Nazanin" panose="00000400000000000000" pitchFamily="2" charset="-78"/>
              </a:rPr>
              <a:t>از طریق لایه انتزاعی </a:t>
            </a:r>
            <a:r>
              <a:rPr lang="en-US" sz="1000" b="0" i="0" u="none" strike="noStrike" cap="none" dirty="0">
                <a:solidFill>
                  <a:srgbClr val="000000"/>
                </a:solidFill>
                <a:latin typeface="Arial"/>
                <a:ea typeface="Arial"/>
                <a:cs typeface="Arial"/>
                <a:sym typeface="Arial"/>
              </a:rPr>
              <a:t>Prisma</a:t>
            </a:r>
            <a:r>
              <a:rPr lang="en-US" sz="1100" dirty="0">
                <a:cs typeface="B Nazanin" panose="00000400000000000000" pitchFamily="2" charset="-78"/>
              </a:rPr>
              <a:t> </a:t>
            </a:r>
            <a:r>
              <a:rPr lang="en-US" sz="1000" b="0" i="0" u="none" strike="noStrike" cap="none" dirty="0">
                <a:solidFill>
                  <a:srgbClr val="000000"/>
                </a:solidFill>
                <a:latin typeface="Arial"/>
                <a:ea typeface="Arial"/>
                <a:cs typeface="Arial"/>
                <a:sym typeface="Arial"/>
              </a:rPr>
              <a:t>ORM</a:t>
            </a:r>
            <a:r>
              <a:rPr lang="en-US" sz="1100" dirty="0">
                <a:cs typeface="B Nazanin" panose="00000400000000000000" pitchFamily="2" charset="-78"/>
              </a:rPr>
              <a:t> </a:t>
            </a:r>
            <a:r>
              <a:rPr lang="fa-IR" sz="1100" dirty="0">
                <a:cs typeface="B Nazanin" panose="00000400000000000000" pitchFamily="2" charset="-78"/>
              </a:rPr>
              <a:t>می‌باشد.</a:t>
            </a:r>
          </a:p>
          <a:p>
            <a:pPr marL="0" lvl="0" indent="0" algn="r" rtl="1">
              <a:spcBef>
                <a:spcPts val="0"/>
              </a:spcBef>
              <a:spcAft>
                <a:spcPts val="0"/>
              </a:spcAft>
              <a:buNone/>
            </a:pPr>
            <a:endParaRPr lang="en-US" dirty="0"/>
          </a:p>
          <a:p>
            <a:pPr marL="0" lvl="0" indent="0" algn="r" rtl="1">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4BBD2290-4290-B3BC-9C49-7CCF59132837}"/>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B011B44B-07DC-DD3C-FA7F-1B64FCD2A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74CE0EAB-ADA1-8923-B64F-8D8A64E185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063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r" rtl="1">
              <a:lnSpc>
                <a:spcPct val="107000"/>
              </a:lnSpc>
              <a:buSzPts val="1000"/>
              <a:buFont typeface="Symbol" panose="05050102010706020507" pitchFamily="18" charset="2"/>
              <a:buChar char=""/>
              <a:tabLst>
                <a:tab pos="457200" algn="l"/>
              </a:tabLst>
            </a:pPr>
            <a:r>
              <a:rPr lang="fa-IR" sz="1100" dirty="0">
                <a:latin typeface="Calibri" panose="020F0502020204030204" pitchFamily="34" charset="0"/>
                <a:ea typeface="Times New Roman" panose="02020603050405020304" pitchFamily="18" charset="0"/>
                <a:cs typeface="Times New Roman" panose="02020603050405020304" pitchFamily="18" charset="0"/>
              </a:rPr>
              <a:t>برای سنجش کیفیت فنی بخش فرانت‌اند، از ابزار </a:t>
            </a:r>
            <a:r>
              <a:rPr lang="en-US" sz="1000" b="1" dirty="0">
                <a:latin typeface="Times New Roman" panose="02020603050405020304" pitchFamily="18" charset="0"/>
                <a:ea typeface="Times New Roman" panose="02020603050405020304" pitchFamily="18" charset="0"/>
                <a:cs typeface="Arial" panose="020B0604020202020204" pitchFamily="34" charset="0"/>
              </a:rPr>
              <a:t>Google</a:t>
            </a:r>
            <a:r>
              <a:rPr lang="en-US" sz="1100" b="1" dirty="0">
                <a:latin typeface="Times New Roman" panose="02020603050405020304" pitchFamily="18" charset="0"/>
                <a:ea typeface="Times New Roman" panose="02020603050405020304" pitchFamily="18" charset="0"/>
                <a:cs typeface="Arial" panose="020B0604020202020204" pitchFamily="34" charset="0"/>
              </a:rPr>
              <a:t> </a:t>
            </a:r>
            <a:r>
              <a:rPr lang="en-US" sz="1000" b="1" dirty="0">
                <a:latin typeface="Times New Roman" panose="02020603050405020304" pitchFamily="18" charset="0"/>
                <a:ea typeface="Times New Roman" panose="02020603050405020304" pitchFamily="18" charset="0"/>
                <a:cs typeface="Arial" panose="020B0604020202020204" pitchFamily="34" charset="0"/>
              </a:rPr>
              <a:t>Lighthouse</a:t>
            </a:r>
            <a:r>
              <a:rPr lang="fa-IR" sz="1100" dirty="0">
                <a:latin typeface="Calibri" panose="020F0502020204030204" pitchFamily="34" charset="0"/>
                <a:ea typeface="Times New Roman" panose="02020603050405020304" pitchFamily="18" charset="0"/>
                <a:cs typeface="Times New Roman" panose="02020603050405020304" pitchFamily="18" charset="0"/>
              </a:rPr>
              <a:t> استفاده شد. نتایج به دست آمده، </a:t>
            </a:r>
            <a:r>
              <a:rPr lang="fa-IR" sz="1100" b="1" dirty="0">
                <a:latin typeface="Calibri" panose="020F0502020204030204" pitchFamily="34" charset="0"/>
                <a:ea typeface="Times New Roman" panose="02020603050405020304" pitchFamily="18" charset="0"/>
                <a:cs typeface="Times New Roman" panose="02020603050405020304" pitchFamily="18" charset="0"/>
              </a:rPr>
              <a:t>کیفیت بالای مهندسی</a:t>
            </a:r>
            <a:r>
              <a:rPr lang="fa-IR" sz="1100" dirty="0">
                <a:latin typeface="Calibri" panose="020F0502020204030204" pitchFamily="34" charset="0"/>
                <a:ea typeface="Times New Roman" panose="02020603050405020304" pitchFamily="18" charset="0"/>
                <a:cs typeface="Times New Roman" panose="02020603050405020304" pitchFamily="18" charset="0"/>
              </a:rPr>
              <a:t> و رعایت استانداردهای مدرن وب را نشان می‌دهد.</a:t>
            </a:r>
            <a:br>
              <a:rPr lang="fa-IR" sz="1100" dirty="0">
                <a:latin typeface="Calibri" panose="020F0502020204030204" pitchFamily="34" charset="0"/>
                <a:ea typeface="Times New Roman" panose="02020603050405020304" pitchFamily="18" charset="0"/>
                <a:cs typeface="Times New Roman" panose="02020603050405020304" pitchFamily="18" charset="0"/>
              </a:rPr>
            </a:b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100" dirty="0">
                <a:latin typeface="Calibri" panose="020F0502020204030204" pitchFamily="34" charset="0"/>
                <a:ea typeface="Times New Roman" panose="02020603050405020304" pitchFamily="18" charset="0"/>
                <a:cs typeface="Times New Roman" panose="02020603050405020304" pitchFamily="18" charset="0"/>
              </a:rPr>
              <a:t>کسب امتیازات بالا، به ویژه در </a:t>
            </a:r>
            <a:r>
              <a:rPr lang="en-US" sz="1000" b="1" dirty="0">
                <a:latin typeface="Times New Roman" panose="02020603050405020304" pitchFamily="18" charset="0"/>
                <a:ea typeface="Times New Roman" panose="02020603050405020304" pitchFamily="18" charset="0"/>
                <a:cs typeface="Arial" panose="020B0604020202020204" pitchFamily="34" charset="0"/>
              </a:rPr>
              <a:t>Performance</a:t>
            </a:r>
            <a:r>
              <a:rPr lang="fa-IR" sz="1100" b="1" dirty="0">
                <a:latin typeface="Calibri" panose="020F0502020204030204" pitchFamily="34" charset="0"/>
                <a:ea typeface="Times New Roman" panose="02020603050405020304" pitchFamily="18" charset="0"/>
                <a:cs typeface="Times New Roman" panose="02020603050405020304" pitchFamily="18" charset="0"/>
              </a:rPr>
              <a:t> (94)</a:t>
            </a:r>
            <a:r>
              <a:rPr lang="fa-IR" sz="1100" dirty="0">
                <a:latin typeface="Calibri" panose="020F0502020204030204" pitchFamily="34" charset="0"/>
                <a:ea typeface="Times New Roman" panose="02020603050405020304" pitchFamily="18" charset="0"/>
                <a:cs typeface="Times New Roman" panose="02020603050405020304" pitchFamily="18" charset="0"/>
              </a:rPr>
              <a:t> و </a:t>
            </a:r>
            <a:r>
              <a:rPr lang="en-US" sz="1000" b="1" dirty="0">
                <a:latin typeface="Times New Roman" panose="02020603050405020304" pitchFamily="18" charset="0"/>
                <a:ea typeface="Times New Roman" panose="02020603050405020304" pitchFamily="18" charset="0"/>
                <a:cs typeface="Arial" panose="020B0604020202020204" pitchFamily="34" charset="0"/>
              </a:rPr>
              <a:t>Accessibility</a:t>
            </a:r>
            <a:r>
              <a:rPr lang="fa-IR" sz="1100" b="1" dirty="0">
                <a:latin typeface="Calibri" panose="020F0502020204030204" pitchFamily="34" charset="0"/>
                <a:ea typeface="Times New Roman" panose="02020603050405020304" pitchFamily="18" charset="0"/>
                <a:cs typeface="Times New Roman" panose="02020603050405020304" pitchFamily="18" charset="0"/>
              </a:rPr>
              <a:t> (98)</a:t>
            </a:r>
            <a:r>
              <a:rPr lang="fa-IR" sz="1100" dirty="0">
                <a:latin typeface="Calibri" panose="020F0502020204030204" pitchFamily="34" charset="0"/>
                <a:ea typeface="Times New Roman" panose="02020603050405020304" pitchFamily="18" charset="0"/>
                <a:cs typeface="Times New Roman" panose="02020603050405020304" pitchFamily="18" charset="0"/>
              </a:rPr>
              <a:t>، زمان بارگذاری سریع و تجربه‌ای روان و در دسترس را برای تمام کاربران تضمین می‌کند.</a:t>
            </a:r>
            <a:endParaRPr lang="en-US" sz="1100" dirty="0">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2759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cs typeface="B Nazanin" panose="00000400000000000000" pitchFamily="2" charset="-78"/>
              </a:rPr>
              <a:t>برای ارزیابی کاربردپذیری سامانه، یک آزمون با حضور۱۰ کاربر واقعی با سطوح مهارت مختلف برگزار شد. از شرکت‌کنندگان خواسته شد تا چند وظیفه کلیدی را در سیستم انجام دهند.</a:t>
            </a:r>
          </a:p>
          <a:p>
            <a:pPr algn="r"/>
            <a:r>
              <a:rPr lang="fa-IR" dirty="0">
                <a:cs typeface="B Nazanin" panose="00000400000000000000" pitchFamily="2" charset="-78"/>
              </a:rPr>
              <a:t> </a:t>
            </a:r>
          </a:p>
          <a:p>
            <a:endParaRPr lang="en-US" dirty="0"/>
          </a:p>
        </p:txBody>
      </p:sp>
    </p:spTree>
    <p:extLst>
      <p:ext uri="{BB962C8B-B14F-4D97-AF65-F5344CB8AC3E}">
        <p14:creationId xmlns:p14="http://schemas.microsoft.com/office/powerpoint/2010/main" val="133690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40229F07-938F-59AE-F1B1-C226300016E5}"/>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AE0904E4-60F7-EFE8-6A02-DDA25C8F8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26EAF095-6FFC-6629-DDA2-5A02AE76A0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7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858B69F7-E777-3C84-5526-58E7D3D9D05A}"/>
            </a:ext>
          </a:extLst>
        </p:cNvPr>
        <p:cNvGrpSpPr/>
        <p:nvPr/>
      </p:nvGrpSpPr>
      <p:grpSpPr>
        <a:xfrm>
          <a:off x="0" y="0"/>
          <a:ext cx="0" cy="0"/>
          <a:chOff x="0" y="0"/>
          <a:chExt cx="0" cy="0"/>
        </a:xfrm>
      </p:grpSpPr>
      <p:sp>
        <p:nvSpPr>
          <p:cNvPr id="567" name="Google Shape;567;g135e18421cc_13_10:notes">
            <a:extLst>
              <a:ext uri="{FF2B5EF4-FFF2-40B4-BE49-F238E27FC236}">
                <a16:creationId xmlns:a16="http://schemas.microsoft.com/office/drawing/2014/main" id="{CB383400-3971-477A-68E1-AAD27B38A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35e18421cc_13_10:notes">
            <a:extLst>
              <a:ext uri="{FF2B5EF4-FFF2-40B4-BE49-F238E27FC236}">
                <a16:creationId xmlns:a16="http://schemas.microsoft.com/office/drawing/2014/main" id="{36042953-6400-5CC4-30F1-B95DFD1BA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319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02c2953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fa-IR" sz="1100" b="1" dirty="0">
                <a:cs typeface="B Nazanin" panose="00000400000000000000" pitchFamily="2" charset="-78"/>
              </a:rPr>
              <a:t>هدف پروژه</a:t>
            </a:r>
            <a:endParaRPr lang="en-US" sz="1100" dirty="0">
              <a:cs typeface="B Nazanin" panose="00000400000000000000" pitchFamily="2" charset="-78"/>
            </a:endParaRPr>
          </a:p>
          <a:p>
            <a:pPr marL="285750" indent="-285750" algn="just" rtl="1">
              <a:buFont typeface="Arial" panose="020B0604020202020204" pitchFamily="34" charset="0"/>
              <a:buChar char="•"/>
            </a:pPr>
            <a:r>
              <a:rPr lang="fa-IR" sz="1100" dirty="0">
                <a:cs typeface="B Nazanin" panose="00000400000000000000" pitchFamily="2" charset="-78"/>
              </a:rPr>
              <a:t>بستر آموزشی ساختاریافته: آموزش گام‌به‌گام حروف با راهنمای تصویری.</a:t>
            </a:r>
          </a:p>
          <a:p>
            <a:pPr marL="285750" indent="-285750" algn="just" rtl="1">
              <a:buFont typeface="Arial" panose="020B0604020202020204" pitchFamily="34" charset="0"/>
              <a:buChar char="•"/>
            </a:pPr>
            <a:r>
              <a:rPr lang="fa-IR" sz="1100" dirty="0">
                <a:cs typeface="B Nazanin" panose="00000400000000000000" pitchFamily="2" charset="-78"/>
              </a:rPr>
              <a:t>ماژول تست سرعت پیشرفته: ارائه گزارش‌های دقیق (</a:t>
            </a:r>
            <a:r>
              <a:rPr lang="en-US" sz="800" dirty="0">
                <a:cs typeface="B Nazanin" panose="00000400000000000000" pitchFamily="2" charset="-78"/>
              </a:rPr>
              <a:t>WPM</a:t>
            </a:r>
            <a:r>
              <a:rPr lang="en-US" sz="1100" dirty="0">
                <a:cs typeface="B Nazanin" panose="00000400000000000000" pitchFamily="2" charset="-78"/>
              </a:rPr>
              <a:t>، </a:t>
            </a:r>
            <a:r>
              <a:rPr lang="fa-IR" sz="1100" dirty="0">
                <a:cs typeface="B Nazanin" panose="00000400000000000000" pitchFamily="2" charset="-78"/>
              </a:rPr>
              <a:t>دقت) و امکان شخصی‌سازی متن.</a:t>
            </a:r>
          </a:p>
          <a:p>
            <a:pPr marL="285750" indent="-285750" algn="just" rtl="1">
              <a:buFont typeface="Arial" panose="020B0604020202020204" pitchFamily="34" charset="0"/>
              <a:buChar char="•"/>
            </a:pPr>
            <a:r>
              <a:rPr lang="fa-IR" sz="1100" dirty="0">
                <a:cs typeface="B Nazanin" panose="00000400000000000000" pitchFamily="2" charset="-78"/>
              </a:rPr>
              <a:t>سیستم گزارش‌گیری جامع: نمایش روند پیشرفت کاربر با نمودارهای بصری.</a:t>
            </a:r>
          </a:p>
          <a:p>
            <a:pPr marL="285750" indent="-285750" algn="just" rtl="1">
              <a:buFont typeface="Arial" panose="020B0604020202020204" pitchFamily="34" charset="0"/>
              <a:buChar char="•"/>
            </a:pPr>
            <a:r>
              <a:rPr lang="fa-IR" sz="1100" dirty="0">
                <a:cs typeface="B Nazanin" panose="00000400000000000000" pitchFamily="2" charset="-78"/>
              </a:rPr>
              <a:t>تجربه کاربری شخصی‌سازی‌شده: قابلیت انتخاب تم و تنظیمات فونت.</a:t>
            </a:r>
          </a:p>
          <a:p>
            <a:pPr marL="285750" indent="-285750" algn="just" rtl="1">
              <a:buFont typeface="Arial" panose="020B0604020202020204" pitchFamily="34" charset="0"/>
              <a:buChar char="•"/>
            </a:pPr>
            <a:r>
              <a:rPr lang="fa-IR" sz="1100" dirty="0">
                <a:cs typeface="B Nazanin" panose="00000400000000000000" pitchFamily="2" charset="-78"/>
              </a:rPr>
              <a:t>پنل مدیریت محتوا: کنترل کامل مدیر بر محتوای آموزشی و کاربران.</a:t>
            </a:r>
            <a:endParaRPr lang="en-US" sz="1100" dirty="0">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n-US" sz="1100" b="1" dirty="0">
              <a:cs typeface="B Nazanin" panose="00000400000000000000" pitchFamily="2" charset="-78"/>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fa-IR" sz="1100" b="1" dirty="0">
                <a:cs typeface="B Nazanin" panose="00000400000000000000" pitchFamily="2" charset="-78"/>
              </a:rPr>
              <a:t>اهمیت مسئله</a:t>
            </a:r>
            <a:endParaRPr lang="fa-IR" sz="1100" b="1" dirty="0">
              <a:effectLst/>
              <a:cs typeface="B Nazanin" panose="00000400000000000000" pitchFamily="2" charset="-78"/>
            </a:endParaRPr>
          </a:p>
          <a:p>
            <a:pPr marL="285750" indent="-285750" algn="just" rtl="1">
              <a:buFont typeface="Arial" panose="020B0604020202020204" pitchFamily="34" charset="0"/>
              <a:buChar char="•"/>
            </a:pPr>
            <a:r>
              <a:rPr lang="fa-IR" sz="1100" dirty="0">
                <a:cs typeface="B Nazanin" panose="00000400000000000000" pitchFamily="2" charset="-78"/>
              </a:rPr>
              <a:t>نیاز روزافزون به مهارت تایپ ده‌انگشتی جهت افزایش بهره‌وری در حوزه‌های تحصیلی و شغلی.</a:t>
            </a:r>
          </a:p>
          <a:p>
            <a:pPr marL="285750" indent="-285750" algn="just" rtl="1">
              <a:buFont typeface="Arial" panose="020B0604020202020204" pitchFamily="34" charset="0"/>
              <a:buChar char="•"/>
            </a:pPr>
            <a:r>
              <a:rPr lang="fa-IR" sz="1100" dirty="0">
                <a:cs typeface="B Nazanin" panose="00000400000000000000" pitchFamily="2" charset="-78"/>
              </a:rPr>
              <a:t>وجود شکاف در سامانه‌های موجود که فاقد یک راهکار یکپارچه هستند.</a:t>
            </a:r>
          </a:p>
          <a:p>
            <a:pPr marL="285750" indent="-285750" algn="just" rtl="1">
              <a:buFont typeface="Arial" panose="020B0604020202020204" pitchFamily="34" charset="0"/>
              <a:buChar char="•"/>
            </a:pPr>
            <a:r>
              <a:rPr lang="fa-IR" sz="1100" dirty="0">
                <a:cs typeface="B Nazanin" panose="00000400000000000000" pitchFamily="2" charset="-78"/>
              </a:rPr>
              <a:t>تمرکز صرف بر تست سرعت بسیاری از پلتفرم‌ها بخش آموزش ساختاریافته برای یادگیری از پایه را ندارند.</a:t>
            </a:r>
          </a:p>
          <a:p>
            <a:pPr marL="285750" indent="-285750" algn="just" rtl="1">
              <a:buFont typeface="Arial" panose="020B0604020202020204" pitchFamily="34" charset="0"/>
              <a:buChar char="•"/>
            </a:pPr>
            <a:r>
              <a:rPr lang="fa-IR" sz="1100" dirty="0">
                <a:cs typeface="B Nazanin" panose="00000400000000000000" pitchFamily="2" charset="-78"/>
              </a:rPr>
              <a:t>گزارش‌گیری و تحلیل ضعیف: عدم ارائه آمار تحلیلی و نمودار برای رصد پیشرفت بلندمدت کاربر.</a:t>
            </a:r>
            <a:endParaRPr lang="en-US" sz="1100" dirty="0">
              <a:cs typeface="B Nazanin" panose="00000400000000000000" pitchFamily="2" charset="-78"/>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FF93BD8F-E35F-E5A4-23D2-4E3E7C6DB1B3}"/>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DBCC99B8-8D22-CD37-208C-1DC9185B5F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4BBA2BD9-8B98-CC86-D272-D8DB0F1115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85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دقت:</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fa-IR" dirty="0">
                <a:cs typeface="B Nazanin" panose="00000400000000000000" pitchFamily="2" charset="-78"/>
              </a:rPr>
              <a:t>کیفیت کار را می‌سنجد و درصد کاراکترهایی را که به درستی تایپ شده‌اند، مشخص می‌کند. سرعت بالا تنها زمانی ارزشمند است که با دقت بالایی همراه باشد، زیرا تصحیح خطاها زمان‌بر است.</a:t>
            </a:r>
          </a:p>
          <a:p>
            <a:pPr marL="0" lvl="0" indent="0" algn="r" rtl="1">
              <a:spcBef>
                <a:spcPts val="0"/>
              </a:spcBef>
              <a:spcAft>
                <a:spcPts val="0"/>
              </a:spcAft>
              <a:buNone/>
            </a:pPr>
            <a:r>
              <a:rPr lang="fa-IR" dirty="0"/>
              <a:t>سرعت:</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fa-IR" dirty="0">
                <a:cs typeface="B Nazanin" panose="00000400000000000000" pitchFamily="2" charset="-78"/>
              </a:rPr>
              <a:t>اصلی‌ترین معیار جهانی برای سنجش سرعت تایپ است که نشان می‌دهد کاربر در یک دقیقه به طور متوسط چه تعداد کلمه را تایپ می‌کند. در این استاندارد، هر پنج کاراکتر به عنوان یک کلمه در نظر گرفته می‌شود.</a:t>
            </a:r>
          </a:p>
          <a:p>
            <a:pPr marL="0" lvl="0" indent="0" algn="r" rtl="1">
              <a:spcBef>
                <a:spcPts val="0"/>
              </a:spcBef>
              <a:spcAft>
                <a:spcPts val="0"/>
              </a:spcAft>
              <a:buNone/>
            </a:pPr>
            <a:r>
              <a:rPr lang="fa-IR" dirty="0"/>
              <a:t>تایپ لمسی:</a:t>
            </a:r>
          </a:p>
          <a:p>
            <a:pPr marL="0" indent="0" algn="just" rtl="1"/>
            <a:r>
              <a:rPr lang="fa-IR" dirty="0">
                <a:cs typeface="B Nazanin" panose="00000400000000000000" pitchFamily="2" charset="-78"/>
              </a:rPr>
              <a:t>روشی از تایپ است که در آن کاربر بدون نگاه کردن به کیبورد و صرفاً با اتکا به </a:t>
            </a:r>
          </a:p>
          <a:p>
            <a:pPr marL="0" indent="0" algn="just" rtl="1"/>
            <a:r>
              <a:rPr lang="fa-IR" dirty="0">
                <a:cs typeface="B Nazanin" panose="00000400000000000000" pitchFamily="2" charset="-78"/>
              </a:rPr>
              <a:t>حافظه عضلانی تایپ می‌کند. اساس این مهارت، قرارگیری صحیح انگشتان روی </a:t>
            </a:r>
          </a:p>
          <a:p>
            <a:pPr marL="0" indent="0" algn="just" rtl="1"/>
            <a:r>
              <a:rPr lang="fa-IR" dirty="0">
                <a:cs typeface="B Nazanin" panose="00000400000000000000" pitchFamily="2" charset="-78"/>
              </a:rPr>
              <a:t>«ردیف پایه» کیبورد است.</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a:extLst>
            <a:ext uri="{FF2B5EF4-FFF2-40B4-BE49-F238E27FC236}">
              <a16:creationId xmlns:a16="http://schemas.microsoft.com/office/drawing/2014/main" id="{6FB29661-5F72-8F8E-0603-117F2736F8EF}"/>
            </a:ext>
          </a:extLst>
        </p:cNvPr>
        <p:cNvGrpSpPr/>
        <p:nvPr/>
      </p:nvGrpSpPr>
      <p:grpSpPr>
        <a:xfrm>
          <a:off x="0" y="0"/>
          <a:ext cx="0" cy="0"/>
          <a:chOff x="0" y="0"/>
          <a:chExt cx="0" cy="0"/>
        </a:xfrm>
      </p:grpSpPr>
      <p:sp>
        <p:nvSpPr>
          <p:cNvPr id="366" name="Google Shape;366;g54dda1946d_6_308:notes">
            <a:extLst>
              <a:ext uri="{FF2B5EF4-FFF2-40B4-BE49-F238E27FC236}">
                <a16:creationId xmlns:a16="http://schemas.microsoft.com/office/drawing/2014/main" id="{CC9C30F8-5F6E-D7DC-0DD3-54B7CB8C4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4dda1946d_6_308:notes">
            <a:extLst>
              <a:ext uri="{FF2B5EF4-FFF2-40B4-BE49-F238E27FC236}">
                <a16:creationId xmlns:a16="http://schemas.microsoft.com/office/drawing/2014/main" id="{683542F7-8630-CF83-8018-A42D0D26E9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7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fa-IR" sz="1100" b="1" dirty="0">
                <a:cs typeface="B Nazanin" panose="00000400000000000000" pitchFamily="2" charset="-78"/>
              </a:rPr>
              <a:t>نیازمندی‌های عملکردی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مدیریت کامل حساب کاربری</a:t>
            </a:r>
            <a:r>
              <a:rPr lang="fa-IR" sz="1300" dirty="0">
                <a:cs typeface="B Nazanin" panose="00000400000000000000" pitchFamily="2" charset="-78"/>
              </a:rPr>
              <a:t>: </a:t>
            </a:r>
            <a:r>
              <a:rPr lang="fa-IR" sz="1100" dirty="0">
                <a:cs typeface="B Nazanin" panose="00000400000000000000" pitchFamily="2" charset="-78"/>
              </a:rPr>
              <a:t>ثبت‌نام، ورود امن، ویرایش پروفایل و بازیابی رمز عبور.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ماژول آموزش تعاملی</a:t>
            </a:r>
            <a:r>
              <a:rPr lang="fa-IR" sz="1300" dirty="0">
                <a:cs typeface="B Nazanin" panose="00000400000000000000" pitchFamily="2" charset="-78"/>
              </a:rPr>
              <a:t>: </a:t>
            </a:r>
            <a:r>
              <a:rPr lang="fa-IR" sz="1100" dirty="0">
                <a:cs typeface="B Nazanin" panose="00000400000000000000" pitchFamily="2" charset="-78"/>
              </a:rPr>
              <a:t>درس‌های گام‌به‌گام همراه با راهنمای تصویری انگشتان.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ماژول تست سرعت</a:t>
            </a:r>
            <a:r>
              <a:rPr lang="fa-IR" sz="1300" dirty="0">
                <a:cs typeface="B Nazanin" panose="00000400000000000000" pitchFamily="2" charset="-78"/>
              </a:rPr>
              <a:t>: </a:t>
            </a:r>
            <a:r>
              <a:rPr lang="fa-IR" sz="1100" dirty="0">
                <a:cs typeface="B Nazanin" panose="00000400000000000000" pitchFamily="2" charset="-78"/>
              </a:rPr>
              <a:t>شرکت در آزمون با سطوح دشواری و طول متن قابل تنظیم.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گزارش‌گیری و بازخورد</a:t>
            </a:r>
            <a:r>
              <a:rPr lang="fa-IR" sz="1300" dirty="0">
                <a:cs typeface="B Nazanin" panose="00000400000000000000" pitchFamily="2" charset="-78"/>
              </a:rPr>
              <a:t>: </a:t>
            </a:r>
            <a:r>
              <a:rPr lang="fa-IR" sz="1100" dirty="0">
                <a:cs typeface="B Nazanin" panose="00000400000000000000" pitchFamily="2" charset="-78"/>
              </a:rPr>
              <a:t>گزارش دقیق پس از هر تست و ارائه نمودار روند پیشرفت.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شخصی‌سازی پیشرفته</a:t>
            </a:r>
            <a:r>
              <a:rPr lang="fa-IR" sz="1300" dirty="0">
                <a:cs typeface="B Nazanin" panose="00000400000000000000" pitchFamily="2" charset="-78"/>
              </a:rPr>
              <a:t>: </a:t>
            </a:r>
            <a:r>
              <a:rPr lang="fa-IR" sz="1100" dirty="0">
                <a:cs typeface="B Nazanin" panose="00000400000000000000" pitchFamily="2" charset="-78"/>
              </a:rPr>
              <a:t>انتخاب تم‌های رنگی و تنظیمات نمایش متن. </a:t>
            </a:r>
          </a:p>
          <a:p>
            <a:pPr marL="152400" indent="0" algn="just" rtl="1">
              <a:lnSpc>
                <a:spcPct val="150000"/>
              </a:lnSpc>
              <a:buNone/>
            </a:pPr>
            <a:r>
              <a:rPr lang="fa-IR" sz="1300" dirty="0">
                <a:cs typeface="B Nazanin" panose="00000400000000000000" pitchFamily="2" charset="-78"/>
              </a:rPr>
              <a:t>•</a:t>
            </a:r>
            <a:r>
              <a:rPr lang="fa-IR" sz="1300" b="1" dirty="0">
                <a:cs typeface="B Nazanin" panose="00000400000000000000" pitchFamily="2" charset="-78"/>
              </a:rPr>
              <a:t>پنل مدیریت</a:t>
            </a:r>
            <a:r>
              <a:rPr lang="fa-IR" sz="1300" dirty="0">
                <a:cs typeface="B Nazanin" panose="00000400000000000000" pitchFamily="2" charset="-78"/>
              </a:rPr>
              <a:t>: </a:t>
            </a:r>
            <a:r>
              <a:rPr lang="fa-IR" sz="1100" dirty="0">
                <a:cs typeface="B Nazanin" panose="00000400000000000000" pitchFamily="2" charset="-78"/>
              </a:rPr>
              <a:t>کنترل کامل بر محتوای آموزشی و مدیریت کاربران. </a:t>
            </a:r>
          </a:p>
          <a:p>
            <a:pPr marL="152400" indent="0" algn="just" rtl="1">
              <a:lnSpc>
                <a:spcPct val="150000"/>
              </a:lnSpc>
              <a:buNone/>
            </a:pPr>
            <a:endParaRPr lang="en-US" sz="1300" dirty="0">
              <a:cs typeface="B Nazanin" panose="00000400000000000000" pitchFamily="2" charset="-78"/>
            </a:endParaRPr>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fa-IR" sz="1100" b="1" dirty="0">
                <a:cs typeface="B Nazanin" panose="00000400000000000000" pitchFamily="2" charset="-78"/>
              </a:rPr>
              <a:t>نیازمندی‌های غیرعملکردی </a:t>
            </a:r>
          </a:p>
          <a:p>
            <a:pPr marL="152400" indent="0" algn="r" rtl="1">
              <a:lnSpc>
                <a:spcPct val="150000"/>
              </a:lnSpc>
              <a:buNone/>
            </a:pPr>
            <a:r>
              <a:rPr lang="fa-IR" sz="1300" dirty="0">
                <a:cs typeface="B Nazanin" panose="00000400000000000000" pitchFamily="2" charset="-78"/>
              </a:rPr>
              <a:t>•کارایی</a:t>
            </a:r>
            <a:r>
              <a:rPr lang="fa-IR" sz="1100" dirty="0">
                <a:cs typeface="B Nazanin" panose="00000400000000000000" pitchFamily="2" charset="-78"/>
              </a:rPr>
              <a:t>: پاسخ‌دهی سریع و روان رابط کاربری، به ویژه در حین تایپ کردن. </a:t>
            </a:r>
          </a:p>
          <a:p>
            <a:pPr marL="152400" indent="0" algn="r" rtl="1">
              <a:lnSpc>
                <a:spcPct val="150000"/>
              </a:lnSpc>
              <a:buNone/>
            </a:pPr>
            <a:r>
              <a:rPr lang="fa-IR" sz="1100" dirty="0">
                <a:cs typeface="B Nazanin" panose="00000400000000000000" pitchFamily="2" charset="-78"/>
              </a:rPr>
              <a:t>•</a:t>
            </a:r>
            <a:r>
              <a:rPr lang="fa-IR" sz="1300" b="1" dirty="0">
                <a:cs typeface="B Nazanin" panose="00000400000000000000" pitchFamily="2" charset="-78"/>
              </a:rPr>
              <a:t>امنیت</a:t>
            </a:r>
            <a:r>
              <a:rPr lang="fa-IR" sz="1100" dirty="0">
                <a:cs typeface="B Nazanin" panose="00000400000000000000" pitchFamily="2" charset="-78"/>
              </a:rPr>
              <a:t>: ذخیره‌سازی امن رمزهای عبور </a:t>
            </a:r>
            <a:r>
              <a:rPr lang="en-US" sz="1100" dirty="0">
                <a:cs typeface="B Nazanin" panose="00000400000000000000" pitchFamily="2" charset="-78"/>
              </a:rPr>
              <a:t>(</a:t>
            </a:r>
            <a:r>
              <a:rPr lang="en-US" sz="1100" dirty="0" err="1">
                <a:cs typeface="B Nazanin" panose="00000400000000000000" pitchFamily="2" charset="-78"/>
              </a:rPr>
              <a:t>Bcrypt</a:t>
            </a:r>
            <a:r>
              <a:rPr lang="en-US" sz="1100" dirty="0">
                <a:cs typeface="B Nazanin" panose="00000400000000000000" pitchFamily="2" charset="-78"/>
              </a:rPr>
              <a:t>) </a:t>
            </a:r>
            <a:r>
              <a:rPr lang="fa-IR" sz="1100" dirty="0">
                <a:cs typeface="B Nazanin" panose="00000400000000000000" pitchFamily="2" charset="-78"/>
              </a:rPr>
              <a:t>و احراز هویت مبتنی بر توکن </a:t>
            </a:r>
            <a:r>
              <a:rPr lang="en-US" sz="1100" dirty="0">
                <a:cs typeface="B Nazanin" panose="00000400000000000000" pitchFamily="2" charset="-78"/>
              </a:rPr>
              <a:t>(JWT)</a:t>
            </a:r>
            <a:r>
              <a:rPr lang="fa-IR" sz="1100" dirty="0">
                <a:cs typeface="B Nazanin" panose="00000400000000000000" pitchFamily="2" charset="-78"/>
              </a:rPr>
              <a:t>.</a:t>
            </a:r>
            <a:endParaRPr lang="en-US" sz="1100" dirty="0">
              <a:cs typeface="B Nazanin" panose="00000400000000000000" pitchFamily="2" charset="-78"/>
            </a:endParaRPr>
          </a:p>
          <a:p>
            <a:pPr marL="152400" indent="0" algn="r" rtl="1">
              <a:lnSpc>
                <a:spcPct val="150000"/>
              </a:lnSpc>
              <a:buNone/>
            </a:pPr>
            <a:r>
              <a:rPr lang="en-US" sz="1100" dirty="0">
                <a:cs typeface="B Nazanin" panose="00000400000000000000" pitchFamily="2" charset="-78"/>
              </a:rPr>
              <a:t>•</a:t>
            </a:r>
            <a:r>
              <a:rPr lang="fa-IR" sz="1300" b="1" dirty="0">
                <a:cs typeface="B Nazanin" panose="00000400000000000000" pitchFamily="2" charset="-78"/>
              </a:rPr>
              <a:t>کاربردپذیری</a:t>
            </a:r>
            <a:r>
              <a:rPr lang="fa-IR" sz="1100" dirty="0">
                <a:cs typeface="B Nazanin" panose="00000400000000000000" pitchFamily="2" charset="-78"/>
              </a:rPr>
              <a:t>: رابط کاربری ساده، شهودی و کاربرپسند برای جلوگیری از سردرگمی کاربر. </a:t>
            </a:r>
          </a:p>
          <a:p>
            <a:pPr marL="152400" indent="0" algn="r" rtl="1">
              <a:lnSpc>
                <a:spcPct val="150000"/>
              </a:lnSpc>
              <a:buNone/>
            </a:pPr>
            <a:r>
              <a:rPr lang="fa-IR" sz="1100" dirty="0">
                <a:cs typeface="B Nazanin" panose="00000400000000000000" pitchFamily="2" charset="-78"/>
              </a:rPr>
              <a:t>•</a:t>
            </a:r>
            <a:r>
              <a:rPr lang="fa-IR" sz="1300" b="1" dirty="0">
                <a:cs typeface="B Nazanin" panose="00000400000000000000" pitchFamily="2" charset="-78"/>
              </a:rPr>
              <a:t>مقیاس‌پذیری</a:t>
            </a:r>
            <a:r>
              <a:rPr lang="fa-IR" sz="1100" dirty="0">
                <a:cs typeface="B Nazanin" panose="00000400000000000000" pitchFamily="2" charset="-78"/>
              </a:rPr>
              <a:t>: معماری قابل توسعه برای مدیریت افزایش تعداد کاربران و حجم درخواست‌ها در آینده. </a:t>
            </a:r>
          </a:p>
        </p:txBody>
      </p:sp>
    </p:spTree>
    <p:extLst>
      <p:ext uri="{BB962C8B-B14F-4D97-AF65-F5344CB8AC3E}">
        <p14:creationId xmlns:p14="http://schemas.microsoft.com/office/powerpoint/2010/main" val="380123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2400" indent="0" algn="r" rtl="1">
              <a:buNone/>
            </a:pPr>
            <a:r>
              <a:rPr lang="fa-IR" sz="1300" dirty="0">
                <a:latin typeface="Times New Roman" panose="02020603050405020304" pitchFamily="18" charset="0"/>
                <a:ea typeface="Times New Roman" panose="02020603050405020304" pitchFamily="18" charset="0"/>
                <a:cs typeface="B Nazanin" panose="00000400000000000000" pitchFamily="2" charset="-78"/>
              </a:rPr>
              <a:t> </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r" rtl="1">
              <a:buSzPts val="1000"/>
              <a:buFont typeface="Symbol" panose="05050102010706020507" pitchFamily="18" charset="2"/>
              <a:buChar char=""/>
              <a:tabLst>
                <a:tab pos="4572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کاربر مهمان</a:t>
            </a:r>
            <a:r>
              <a:rPr lang="fa-IR" sz="1300" dirty="0">
                <a:latin typeface="Times New Roman" panose="02020603050405020304" pitchFamily="18" charset="0"/>
                <a:ea typeface="Times New Roman" panose="02020603050405020304" pitchFamily="18" charset="0"/>
                <a:cs typeface="B Nazanin" panose="00000400000000000000" pitchFamily="2" charset="-78"/>
              </a:rPr>
              <a:t> می‌تواند در سامانه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ثبت‌نام</a:t>
            </a:r>
            <a:r>
              <a:rPr lang="fa-IR" sz="1300" dirty="0">
                <a:latin typeface="Times New Roman" panose="02020603050405020304" pitchFamily="18" charset="0"/>
                <a:ea typeface="Times New Roman" panose="02020603050405020304" pitchFamily="18" charset="0"/>
                <a:cs typeface="B Nazanin" panose="00000400000000000000" pitchFamily="2" charset="-78"/>
              </a:rPr>
              <a:t> کرده یا به حساب کاربری خود </a:t>
            </a:r>
            <a:r>
              <a:rPr lang="fa-IR" sz="1300" b="1" dirty="0">
                <a:latin typeface="Times New Roman" panose="02020603050405020304" pitchFamily="18" charset="0"/>
                <a:ea typeface="Times New Roman" panose="02020603050405020304" pitchFamily="18" charset="0"/>
                <a:cs typeface="B Nazanin" panose="00000400000000000000" pitchFamily="2" charset="-78"/>
              </a:rPr>
              <a:t>وارد</a:t>
            </a:r>
            <a:r>
              <a:rPr lang="fa-IR" sz="1300" dirty="0">
                <a:latin typeface="Times New Roman" panose="02020603050405020304" pitchFamily="18" charset="0"/>
                <a:ea typeface="Times New Roman" panose="02020603050405020304" pitchFamily="18" charset="0"/>
                <a:cs typeface="B Nazanin" panose="00000400000000000000" pitchFamily="2" charset="-78"/>
              </a:rPr>
              <a:t> شود.</a:t>
            </a:r>
            <a:br>
              <a:rPr lang="fa-IR" sz="1300" dirty="0">
                <a:latin typeface="Times New Roman" panose="02020603050405020304" pitchFamily="18" charset="0"/>
                <a:ea typeface="Times New Roman" panose="02020603050405020304" pitchFamily="18" charset="0"/>
                <a:cs typeface="B Nazanin" panose="00000400000000000000" pitchFamily="2" charset="-78"/>
              </a:rPr>
            </a:b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r" rtl="1">
              <a:buSzPts val="1000"/>
              <a:buFont typeface="Symbol" panose="05050102010706020507" pitchFamily="18" charset="2"/>
              <a:buChar char=""/>
              <a:tabLst>
                <a:tab pos="4572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کاربر ثبت‌نام کرده</a:t>
            </a:r>
            <a:r>
              <a:rPr lang="fa-IR" sz="1300" dirty="0">
                <a:latin typeface="Times New Roman" panose="02020603050405020304" pitchFamily="18" charset="0"/>
                <a:ea typeface="Times New Roman" panose="02020603050405020304" pitchFamily="18" charset="0"/>
                <a:cs typeface="B Nazanin" panose="00000400000000000000" pitchFamily="2" charset="-78"/>
              </a:rPr>
              <a:t> به قابلیت‌های اصلی دسترسی دارد:</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مشاهده و شرکت در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درس‌های آموزشی</a:t>
            </a:r>
            <a:r>
              <a:rPr lang="fa-IR" sz="1300" dirty="0">
                <a:latin typeface="Times New Roman" panose="02020603050405020304" pitchFamily="18" charset="0"/>
                <a:ea typeface="Times New Roman" panose="02020603050405020304" pitchFamily="18" charset="0"/>
                <a:cs typeface="B Nazanin" panose="00000400000000000000" pitchFamily="2" charset="-78"/>
              </a:rPr>
              <a:t> گام‌به‌گام.</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انجام تمرین‌های تعاملی برای یادگیری حروف.</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شرکت در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آزمون تست سرعت</a:t>
            </a:r>
            <a:r>
              <a:rPr lang="fa-IR" sz="1300" dirty="0">
                <a:latin typeface="Times New Roman" panose="02020603050405020304" pitchFamily="18" charset="0"/>
                <a:ea typeface="Times New Roman" panose="02020603050405020304" pitchFamily="18" charset="0"/>
                <a:cs typeface="B Nazanin" panose="00000400000000000000" pitchFamily="2" charset="-78"/>
              </a:rPr>
              <a:t> و ثبت نتیجه نهایی.</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مشاهده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تاریخچه نتایج</a:t>
            </a:r>
            <a:r>
              <a:rPr lang="fa-IR" sz="1300" dirty="0">
                <a:latin typeface="Times New Roman" panose="02020603050405020304" pitchFamily="18" charset="0"/>
                <a:ea typeface="Times New Roman" panose="02020603050405020304" pitchFamily="18" charset="0"/>
                <a:cs typeface="B Nazanin" panose="00000400000000000000" pitchFamily="2" charset="-78"/>
              </a:rPr>
              <a:t> و گزارش‌های دقیق عملکرد.</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رصد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روند پیشرفت</a:t>
            </a:r>
            <a:r>
              <a:rPr lang="fa-IR" sz="1300" dirty="0">
                <a:latin typeface="Times New Roman" panose="02020603050405020304" pitchFamily="18" charset="0"/>
                <a:ea typeface="Times New Roman" panose="02020603050405020304" pitchFamily="18" charset="0"/>
                <a:cs typeface="B Nazanin" panose="00000400000000000000" pitchFamily="2" charset="-78"/>
              </a:rPr>
              <a:t> سرعت و دقت از طریق نمودار بصری.</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ویرایش پروفایل</a:t>
            </a:r>
            <a:r>
              <a:rPr lang="fa-IR" sz="1300" dirty="0">
                <a:latin typeface="Times New Roman" panose="02020603050405020304" pitchFamily="18" charset="0"/>
                <a:ea typeface="Times New Roman" panose="02020603050405020304" pitchFamily="18" charset="0"/>
                <a:cs typeface="B Nazanin" panose="00000400000000000000" pitchFamily="2" charset="-78"/>
              </a:rPr>
              <a:t> کاربری و شخصی‌سازی محیط با تغییر تم.</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152400" lvl="0" indent="0" algn="r" rtl="1">
              <a:lnSpc>
                <a:spcPct val="150000"/>
              </a:lnSpc>
              <a:buNone/>
            </a:pPr>
            <a:endParaRPr lang="en-US" sz="1300" dirty="0">
              <a:cs typeface="B Nazanin" panose="00000400000000000000" pitchFamily="2" charset="-78"/>
            </a:endParaRPr>
          </a:p>
          <a:p>
            <a:endParaRPr lang="en-US" dirty="0"/>
          </a:p>
        </p:txBody>
      </p:sp>
    </p:spTree>
    <p:extLst>
      <p:ext uri="{BB962C8B-B14F-4D97-AF65-F5344CB8AC3E}">
        <p14:creationId xmlns:p14="http://schemas.microsoft.com/office/powerpoint/2010/main" val="3056735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6" y="1614"/>
            <a:ext cx="9163539"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1"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1"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1"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1"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1"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1"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7"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65" name="Google Shape;165;p18"/>
          <p:cNvGrpSpPr/>
          <p:nvPr/>
        </p:nvGrpSpPr>
        <p:grpSpPr>
          <a:xfrm flipH="1">
            <a:off x="2620475" y="0"/>
            <a:ext cx="6523527"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a:spLocks noGrp="1"/>
          </p:cNvSpPr>
          <p:nvPr>
            <p:ph type="body" idx="1"/>
          </p:nvPr>
        </p:nvSpPr>
        <p:spPr>
          <a:xfrm>
            <a:off x="2145600" y="2101875"/>
            <a:ext cx="4852800" cy="1763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172" name="Google Shape;172;p18"/>
          <p:cNvSpPr txBox="1">
            <a:spLocks noGrp="1"/>
          </p:cNvSpPr>
          <p:nvPr>
            <p:ph type="subTitle" idx="2"/>
          </p:nvPr>
        </p:nvSpPr>
        <p:spPr>
          <a:xfrm>
            <a:off x="2145600" y="2101150"/>
            <a:ext cx="4852800" cy="1763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9"/>
          <p:cNvSpPr txBox="1">
            <a:spLocks noGrp="1"/>
          </p:cNvSpPr>
          <p:nvPr>
            <p:ph type="subTitle" idx="1"/>
          </p:nvPr>
        </p:nvSpPr>
        <p:spPr>
          <a:xfrm>
            <a:off x="709751"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9"/>
          <p:cNvSpPr txBox="1">
            <a:spLocks noGrp="1"/>
          </p:cNvSpPr>
          <p:nvPr>
            <p:ph type="subTitle" idx="2"/>
          </p:nvPr>
        </p:nvSpPr>
        <p:spPr>
          <a:xfrm>
            <a:off x="3457414"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9"/>
          <p:cNvSpPr txBox="1">
            <a:spLocks noGrp="1"/>
          </p:cNvSpPr>
          <p:nvPr>
            <p:ph type="subTitle" idx="3"/>
          </p:nvPr>
        </p:nvSpPr>
        <p:spPr>
          <a:xfrm>
            <a:off x="6205077"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9"/>
          <p:cNvSpPr txBox="1">
            <a:spLocks noGrp="1"/>
          </p:cNvSpPr>
          <p:nvPr>
            <p:ph type="subTitle" idx="4"/>
          </p:nvPr>
        </p:nvSpPr>
        <p:spPr>
          <a:xfrm>
            <a:off x="7097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0" name="Google Shape;180;p19"/>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1" name="Google Shape;181;p19"/>
          <p:cNvSpPr txBox="1">
            <a:spLocks noGrp="1"/>
          </p:cNvSpPr>
          <p:nvPr>
            <p:ph type="subTitle" idx="6"/>
          </p:nvPr>
        </p:nvSpPr>
        <p:spPr>
          <a:xfrm>
            <a:off x="6205086"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82" name="Google Shape;182;p19"/>
          <p:cNvPicPr preferRelativeResize="0"/>
          <p:nvPr/>
        </p:nvPicPr>
        <p:blipFill>
          <a:blip r:embed="rId3">
            <a:alphaModFix/>
          </a:blip>
          <a:stretch>
            <a:fillRect/>
          </a:stretch>
        </p:blipFill>
        <p:spPr>
          <a:xfrm rot="5400000">
            <a:off x="8171202" y="4170727"/>
            <a:ext cx="972775" cy="972775"/>
          </a:xfrm>
          <a:prstGeom prst="rect">
            <a:avLst/>
          </a:prstGeom>
          <a:noFill/>
          <a:ln>
            <a:noFill/>
          </a:ln>
        </p:spPr>
      </p:pic>
      <p:grpSp>
        <p:nvGrpSpPr>
          <p:cNvPr id="183" name="Google Shape;183;p19"/>
          <p:cNvGrpSpPr/>
          <p:nvPr/>
        </p:nvGrpSpPr>
        <p:grpSpPr>
          <a:xfrm flipH="1">
            <a:off x="2620475" y="0"/>
            <a:ext cx="6523527"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4" name="Google Shape;254;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5" name="Google Shape;255;p25"/>
          <p:cNvGrpSpPr/>
          <p:nvPr/>
        </p:nvGrpSpPr>
        <p:grpSpPr>
          <a:xfrm flipH="1">
            <a:off x="2620475" y="0"/>
            <a:ext cx="6523527" cy="369900"/>
            <a:chOff x="0" y="0"/>
            <a:chExt cx="6523526" cy="369900"/>
          </a:xfrm>
        </p:grpSpPr>
        <p:pic>
          <p:nvPicPr>
            <p:cNvPr id="256" name="Google Shape;256;p2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57" name="Google Shape;257;p2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58" name="Google Shape;258;p25"/>
          <p:cNvPicPr preferRelativeResize="0"/>
          <p:nvPr/>
        </p:nvPicPr>
        <p:blipFill rotWithShape="1">
          <a:blip r:embed="rId5">
            <a:alphaModFix/>
          </a:blip>
          <a:srcRect r="56111" b="41941"/>
          <a:stretch/>
        </p:blipFill>
        <p:spPr>
          <a:xfrm rot="-5400000">
            <a:off x="8325038" y="4266788"/>
            <a:ext cx="775950" cy="784125"/>
          </a:xfrm>
          <a:prstGeom prst="rect">
            <a:avLst/>
          </a:prstGeom>
          <a:noFill/>
          <a:ln>
            <a:noFill/>
          </a:ln>
        </p:spPr>
      </p:pic>
      <p:pic>
        <p:nvPicPr>
          <p:cNvPr id="259" name="Google Shape;259;p25"/>
          <p:cNvPicPr preferRelativeResize="0"/>
          <p:nvPr/>
        </p:nvPicPr>
        <p:blipFill>
          <a:blip r:embed="rId6">
            <a:alphaModFix/>
          </a:blip>
          <a:stretch>
            <a:fillRect/>
          </a:stretch>
        </p:blipFill>
        <p:spPr>
          <a:xfrm rot="-5400000" flipH="1">
            <a:off x="1" y="4170727"/>
            <a:ext cx="972775" cy="972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t="129" b="129"/>
          <a:stretch/>
        </p:blipFill>
        <p:spPr>
          <a:xfrm rot="-5400000">
            <a:off x="-145124" y="3582753"/>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9" y="-13650"/>
            <a:ext cx="1251551" cy="1251550"/>
          </a:xfrm>
          <a:prstGeom prst="rect">
            <a:avLst/>
          </a:prstGeom>
          <a:noFill/>
          <a:ln>
            <a:noFill/>
          </a:ln>
        </p:spPr>
      </p:pic>
      <p:grpSp>
        <p:nvGrpSpPr>
          <p:cNvPr id="305" name="Google Shape;305;p30"/>
          <p:cNvGrpSpPr/>
          <p:nvPr/>
        </p:nvGrpSpPr>
        <p:grpSpPr>
          <a:xfrm>
            <a:off x="1"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l="73637" t="129" b="129"/>
          <a:stretch/>
        </p:blipFill>
        <p:spPr>
          <a:xfrm>
            <a:off x="8632790" y="38877"/>
            <a:ext cx="452575" cy="1307951"/>
          </a:xfrm>
          <a:prstGeom prst="rect">
            <a:avLst/>
          </a:prstGeom>
          <a:noFill/>
          <a:ln>
            <a:noFill/>
          </a:ln>
        </p:spPr>
      </p:pic>
      <p:grpSp>
        <p:nvGrpSpPr>
          <p:cNvPr id="313" name="Google Shape;313;p31"/>
          <p:cNvGrpSpPr/>
          <p:nvPr/>
        </p:nvGrpSpPr>
        <p:grpSpPr>
          <a:xfrm>
            <a:off x="-27"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6" y="2"/>
            <a:ext cx="972775" cy="972775"/>
          </a:xfrm>
          <a:prstGeom prst="rect">
            <a:avLst/>
          </a:prstGeom>
          <a:noFill/>
          <a:ln>
            <a:noFill/>
          </a:ln>
        </p:spPr>
      </p:pic>
      <p:grpSp>
        <p:nvGrpSpPr>
          <p:cNvPr id="25" name="Google Shape;25;p3"/>
          <p:cNvGrpSpPr/>
          <p:nvPr/>
        </p:nvGrpSpPr>
        <p:grpSpPr>
          <a:xfrm>
            <a:off x="4303195" y="4617494"/>
            <a:ext cx="4845851"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1"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1"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7"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2" y="4170739"/>
            <a:ext cx="972775" cy="972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4" name="Google Shape;54;p6"/>
          <p:cNvPicPr preferRelativeResize="0"/>
          <p:nvPr/>
        </p:nvPicPr>
        <p:blipFill rotWithShape="1">
          <a:blip r:embed="rId3">
            <a:alphaModFix/>
          </a:blip>
          <a:srcRect l="31651" t="130" b="18270"/>
          <a:stretch/>
        </p:blipFill>
        <p:spPr>
          <a:xfrm rot="10800000" flipH="1">
            <a:off x="8199274" y="11377"/>
            <a:ext cx="1173327"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3" y="4170727"/>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2" y="3503754"/>
            <a:ext cx="1716695" cy="1307947"/>
          </a:xfrm>
          <a:prstGeom prst="rect">
            <a:avLst/>
          </a:prstGeom>
          <a:noFill/>
          <a:ln>
            <a:noFill/>
          </a:ln>
        </p:spPr>
      </p:pic>
      <p:grpSp>
        <p:nvGrpSpPr>
          <p:cNvPr id="63" name="Google Shape;63;p7"/>
          <p:cNvGrpSpPr/>
          <p:nvPr/>
        </p:nvGrpSpPr>
        <p:grpSpPr>
          <a:xfrm>
            <a:off x="1"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1"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1" cy="1251550"/>
          </a:xfrm>
          <a:prstGeom prst="rect">
            <a:avLst/>
          </a:prstGeom>
          <a:noFill/>
          <a:ln>
            <a:noFill/>
          </a:ln>
        </p:spPr>
      </p:pic>
      <p:grpSp>
        <p:nvGrpSpPr>
          <p:cNvPr id="71" name="Google Shape;71;p8"/>
          <p:cNvGrpSpPr/>
          <p:nvPr/>
        </p:nvGrpSpPr>
        <p:grpSpPr>
          <a:xfrm>
            <a:off x="3881699" y="4752252"/>
            <a:ext cx="5260527"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1"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1"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6"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4" r:id="rId11"/>
    <p:sldLayoutId id="2147483665" r:id="rId12"/>
    <p:sldLayoutId id="2147483671"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16.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1.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ctrTitle"/>
          </p:nvPr>
        </p:nvSpPr>
        <p:spPr>
          <a:xfrm>
            <a:off x="713057" y="2225749"/>
            <a:ext cx="7717887" cy="522107"/>
          </a:xfrm>
          <a:prstGeom prst="rect">
            <a:avLst/>
          </a:prstGeom>
        </p:spPr>
        <p:txBody>
          <a:bodyPr spcFirstLastPara="1" wrap="square" lIns="91425" tIns="91425" rIns="91425" bIns="91425" anchor="b" anchorCtr="0">
            <a:noAutofit/>
          </a:bodyPr>
          <a:lstStyle/>
          <a:p>
            <a:pPr rtl="1"/>
            <a:r>
              <a:rPr lang="fa-IR" sz="2000" dirty="0">
                <a:cs typeface="B Nazanin" panose="00000400000000000000" pitchFamily="2" charset="-78"/>
              </a:rPr>
              <a:t>طراحی و پیاده سازی سامانه آموزش تایپ ده انگشتی</a:t>
            </a:r>
            <a:endParaRPr lang="en-US" sz="2000" dirty="0">
              <a:cs typeface="B Nazanin" panose="00000400000000000000" pitchFamily="2" charset="-78"/>
            </a:endParaRPr>
          </a:p>
        </p:txBody>
      </p:sp>
      <p:pic>
        <p:nvPicPr>
          <p:cNvPr id="3" name="Picture 2" descr="A blue and white logo&#10;&#10;AI-generated content may be incorrect.">
            <a:extLst>
              <a:ext uri="{FF2B5EF4-FFF2-40B4-BE49-F238E27FC236}">
                <a16:creationId xmlns:a16="http://schemas.microsoft.com/office/drawing/2014/main" id="{C6B610CE-A137-17D5-D06D-BAC5A0166129}"/>
              </a:ext>
            </a:extLst>
          </p:cNvPr>
          <p:cNvPicPr>
            <a:picLocks noChangeAspect="1"/>
          </p:cNvPicPr>
          <p:nvPr/>
        </p:nvPicPr>
        <p:blipFill>
          <a:blip r:embed="rId3"/>
          <a:stretch>
            <a:fillRect/>
          </a:stretch>
        </p:blipFill>
        <p:spPr>
          <a:xfrm>
            <a:off x="4081992" y="522107"/>
            <a:ext cx="980017" cy="980017"/>
          </a:xfrm>
          <a:prstGeom prst="rect">
            <a:avLst/>
          </a:prstGeom>
        </p:spPr>
      </p:pic>
      <p:sp>
        <p:nvSpPr>
          <p:cNvPr id="4" name="TextBox 3">
            <a:extLst>
              <a:ext uri="{FF2B5EF4-FFF2-40B4-BE49-F238E27FC236}">
                <a16:creationId xmlns:a16="http://schemas.microsoft.com/office/drawing/2014/main" id="{FE93AD9F-2F95-91EF-163E-428D01A14A6A}"/>
              </a:ext>
            </a:extLst>
          </p:cNvPr>
          <p:cNvSpPr txBox="1"/>
          <p:nvPr/>
        </p:nvSpPr>
        <p:spPr>
          <a:xfrm>
            <a:off x="3677920" y="1479699"/>
            <a:ext cx="1788160" cy="830997"/>
          </a:xfrm>
          <a:prstGeom prst="rect">
            <a:avLst/>
          </a:prstGeom>
          <a:noFill/>
        </p:spPr>
        <p:txBody>
          <a:bodyPr wrap="square" rtlCol="1" anchor="ctr">
            <a:spAutoFit/>
          </a:bodyPr>
          <a:lstStyle/>
          <a:p>
            <a:pPr algn="ctr" rtl="1">
              <a:defRPr/>
            </a:pPr>
            <a:r>
              <a:rPr lang="fa-IR" sz="1200" dirty="0">
                <a:cs typeface="B Nazanin" pitchFamily="2" charset="-78"/>
              </a:rPr>
              <a:t>دانشگاه اصفهان</a:t>
            </a:r>
          </a:p>
          <a:p>
            <a:pPr algn="ctr">
              <a:defRPr/>
            </a:pPr>
            <a:r>
              <a:rPr lang="fa-IR" sz="1200" dirty="0">
                <a:cs typeface="B Nazanin" pitchFamily="2" charset="-78"/>
              </a:rPr>
              <a:t>دانشکده مهندسی کامپیوتر</a:t>
            </a:r>
          </a:p>
          <a:p>
            <a:pPr algn="ctr">
              <a:defRPr/>
            </a:pPr>
            <a:r>
              <a:rPr lang="fa-IR" sz="1200" dirty="0">
                <a:cs typeface="B Nazanin" pitchFamily="2" charset="-78"/>
              </a:rPr>
              <a:t>گروه مهندسی فناوری اطلاعات</a:t>
            </a:r>
            <a:endParaRPr lang="en-US" sz="1200" dirty="0">
              <a:cs typeface="B Nazanin" pitchFamily="2" charset="-78"/>
            </a:endParaRPr>
          </a:p>
          <a:p>
            <a:pPr algn="r" rtl="1"/>
            <a:endParaRPr lang="fa-IR" sz="1200" dirty="0"/>
          </a:p>
        </p:txBody>
      </p:sp>
      <p:sp>
        <p:nvSpPr>
          <p:cNvPr id="5" name="TextBox 4">
            <a:extLst>
              <a:ext uri="{FF2B5EF4-FFF2-40B4-BE49-F238E27FC236}">
                <a16:creationId xmlns:a16="http://schemas.microsoft.com/office/drawing/2014/main" id="{1B6C98B4-DABC-4703-5A5D-61E510E72C0C}"/>
              </a:ext>
            </a:extLst>
          </p:cNvPr>
          <p:cNvSpPr txBox="1"/>
          <p:nvPr/>
        </p:nvSpPr>
        <p:spPr>
          <a:xfrm>
            <a:off x="3142972" y="2856962"/>
            <a:ext cx="2858055" cy="1169551"/>
          </a:xfrm>
          <a:prstGeom prst="rect">
            <a:avLst/>
          </a:prstGeom>
          <a:noFill/>
        </p:spPr>
        <p:txBody>
          <a:bodyPr wrap="square" rtlCol="1" anchor="ctr">
            <a:spAutoFit/>
          </a:bodyPr>
          <a:lstStyle/>
          <a:p>
            <a:pPr algn="ctr" rtl="1">
              <a:defRPr/>
            </a:pPr>
            <a:r>
              <a:rPr lang="fa-IR" dirty="0">
                <a:cs typeface="B Nazanin" pitchFamily="2" charset="-78"/>
              </a:rPr>
              <a:t>استادان راهنما:</a:t>
            </a:r>
          </a:p>
          <a:p>
            <a:pPr algn="ctr">
              <a:defRPr/>
            </a:pPr>
            <a:r>
              <a:rPr lang="fa-IR" dirty="0">
                <a:cs typeface="B Nazanin" pitchFamily="2" charset="-78"/>
              </a:rPr>
              <a:t>دکتر مجتبی مهدوی و دکتر احسان مهدوی</a:t>
            </a:r>
            <a:endParaRPr lang="en-US" dirty="0">
              <a:cs typeface="B Nazanin" pitchFamily="2" charset="-78"/>
            </a:endParaRPr>
          </a:p>
          <a:p>
            <a:pPr algn="ctr">
              <a:defRPr/>
            </a:pPr>
            <a:endParaRPr lang="fa-IR" dirty="0">
              <a:cs typeface="B Nazanin" pitchFamily="2" charset="-78"/>
            </a:endParaRPr>
          </a:p>
          <a:p>
            <a:pPr algn="ctr">
              <a:defRPr/>
            </a:pPr>
            <a:r>
              <a:rPr lang="fa-IR" dirty="0">
                <a:cs typeface="B Nazanin" pitchFamily="2" charset="-78"/>
              </a:rPr>
              <a:t>استاد داور:</a:t>
            </a:r>
          </a:p>
          <a:p>
            <a:pPr algn="ctr">
              <a:defRPr/>
            </a:pPr>
            <a:r>
              <a:rPr lang="fa-IR" dirty="0">
                <a:cs typeface="B Nazanin" pitchFamily="2" charset="-78"/>
              </a:rPr>
              <a:t>دکتر مرجان کائدی</a:t>
            </a:r>
            <a:endParaRPr lang="fa-IR" dirty="0"/>
          </a:p>
        </p:txBody>
      </p:sp>
      <p:sp>
        <p:nvSpPr>
          <p:cNvPr id="8" name="TextBox 7">
            <a:extLst>
              <a:ext uri="{FF2B5EF4-FFF2-40B4-BE49-F238E27FC236}">
                <a16:creationId xmlns:a16="http://schemas.microsoft.com/office/drawing/2014/main" id="{900364B2-C2BD-89C3-39C6-F32913CF3294}"/>
              </a:ext>
            </a:extLst>
          </p:cNvPr>
          <p:cNvSpPr txBox="1"/>
          <p:nvPr/>
        </p:nvSpPr>
        <p:spPr>
          <a:xfrm>
            <a:off x="5554135" y="4135620"/>
            <a:ext cx="2525448" cy="276999"/>
          </a:xfrm>
          <a:prstGeom prst="rect">
            <a:avLst/>
          </a:prstGeom>
          <a:noFill/>
        </p:spPr>
        <p:txBody>
          <a:bodyPr wrap="square" rtlCol="1" anchor="ctr">
            <a:spAutoFit/>
          </a:bodyPr>
          <a:lstStyle/>
          <a:p>
            <a:pPr algn="ctr" rtl="1">
              <a:defRPr/>
            </a:pPr>
            <a:r>
              <a:rPr lang="fa-IR" sz="1200" dirty="0">
                <a:cs typeface="B Nazanin" pitchFamily="2" charset="-78"/>
              </a:rPr>
              <a:t>پژوهشگران :محمد حسین ملکی و سپهر شیرازی</a:t>
            </a:r>
            <a:endParaRPr lang="fa-IR" sz="1200" dirty="0"/>
          </a:p>
        </p:txBody>
      </p:sp>
      <p:sp>
        <p:nvSpPr>
          <p:cNvPr id="9" name="TextBox 8">
            <a:extLst>
              <a:ext uri="{FF2B5EF4-FFF2-40B4-BE49-F238E27FC236}">
                <a16:creationId xmlns:a16="http://schemas.microsoft.com/office/drawing/2014/main" id="{78FA3EAF-8038-34B5-6F58-81A3CFDF4ABF}"/>
              </a:ext>
            </a:extLst>
          </p:cNvPr>
          <p:cNvSpPr txBox="1"/>
          <p:nvPr/>
        </p:nvSpPr>
        <p:spPr>
          <a:xfrm>
            <a:off x="1588348" y="4135620"/>
            <a:ext cx="2001519" cy="276999"/>
          </a:xfrm>
          <a:prstGeom prst="rect">
            <a:avLst/>
          </a:prstGeom>
          <a:noFill/>
        </p:spPr>
        <p:txBody>
          <a:bodyPr wrap="square" rtlCol="1" anchor="ctr">
            <a:spAutoFit/>
          </a:bodyPr>
          <a:lstStyle/>
          <a:p>
            <a:pPr algn="ctr" rtl="1">
              <a:defRPr/>
            </a:pPr>
            <a:r>
              <a:rPr lang="fa-IR" sz="1200" dirty="0">
                <a:cs typeface="B Nazanin" pitchFamily="2" charset="-78"/>
              </a:rPr>
              <a:t>شهریور 1404</a:t>
            </a:r>
            <a:endParaRPr lang="fa-I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7AC89-1883-B79D-8245-D098D39AA49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57404CF-F1BA-E68A-FA36-DE42357ABE9E}"/>
              </a:ext>
            </a:extLst>
          </p:cNvPr>
          <p:cNvSpPr>
            <a:spLocks noGrp="1"/>
          </p:cNvSpPr>
          <p:nvPr>
            <p:ph type="title"/>
          </p:nvPr>
        </p:nvSpPr>
        <p:spPr/>
        <p:txBody>
          <a:bodyPr/>
          <a:lstStyle/>
          <a:p>
            <a:pPr lvl="0" rtl="1"/>
            <a:r>
              <a:rPr lang="fa-IR" dirty="0">
                <a:cs typeface="B Nazanin" panose="00000400000000000000" pitchFamily="2" charset="-78"/>
              </a:rPr>
              <a:t>نیازمندی‌های سیستم </a:t>
            </a:r>
          </a:p>
        </p:txBody>
      </p:sp>
      <p:sp>
        <p:nvSpPr>
          <p:cNvPr id="10" name="Text Placeholder 9">
            <a:extLst>
              <a:ext uri="{FF2B5EF4-FFF2-40B4-BE49-F238E27FC236}">
                <a16:creationId xmlns:a16="http://schemas.microsoft.com/office/drawing/2014/main" id="{71377311-7471-692D-0171-66C1CFC22CE7}"/>
              </a:ext>
            </a:extLst>
          </p:cNvPr>
          <p:cNvSpPr>
            <a:spLocks noGrp="1"/>
          </p:cNvSpPr>
          <p:nvPr>
            <p:ph type="body" idx="1"/>
          </p:nvPr>
        </p:nvSpPr>
        <p:spPr>
          <a:xfrm>
            <a:off x="4899788" y="1814478"/>
            <a:ext cx="2916944" cy="3175133"/>
          </a:xfrm>
        </p:spPr>
        <p:txBody>
          <a:bodyPr/>
          <a:lstStyle/>
          <a:p>
            <a:pPr marL="152400" indent="0" algn="just" rtl="1">
              <a:lnSpc>
                <a:spcPct val="150000"/>
              </a:lnSpc>
              <a:buNone/>
            </a:pPr>
            <a:r>
              <a:rPr lang="fa-IR" sz="1600" dirty="0">
                <a:cs typeface="B Nazanin" panose="00000400000000000000" pitchFamily="2" charset="-78"/>
              </a:rPr>
              <a:t>•  مدیریت کامل حساب کاربری</a:t>
            </a:r>
            <a:endParaRPr lang="fa-IR" sz="1400" dirty="0">
              <a:cs typeface="B Nazanin" panose="00000400000000000000" pitchFamily="2" charset="-78"/>
            </a:endParaRPr>
          </a:p>
          <a:p>
            <a:pPr marL="152400" indent="0" algn="just" rtl="1">
              <a:lnSpc>
                <a:spcPct val="150000"/>
              </a:lnSpc>
              <a:buNone/>
            </a:pPr>
            <a:r>
              <a:rPr lang="fa-IR" sz="1600" dirty="0">
                <a:cs typeface="B Nazanin" panose="00000400000000000000" pitchFamily="2" charset="-78"/>
              </a:rPr>
              <a:t>• ماژول آموزش تعاملی</a:t>
            </a:r>
          </a:p>
          <a:p>
            <a:pPr marL="152400" indent="0" algn="just" rtl="1">
              <a:lnSpc>
                <a:spcPct val="150000"/>
              </a:lnSpc>
              <a:buNone/>
            </a:pPr>
            <a:r>
              <a:rPr lang="fa-IR" sz="1600" dirty="0">
                <a:cs typeface="B Nazanin" panose="00000400000000000000" pitchFamily="2" charset="-78"/>
              </a:rPr>
              <a:t>• ماژول تست سرعت</a:t>
            </a:r>
          </a:p>
          <a:p>
            <a:pPr marL="152400" indent="0" algn="just" rtl="1">
              <a:lnSpc>
                <a:spcPct val="150000"/>
              </a:lnSpc>
              <a:buNone/>
            </a:pPr>
            <a:r>
              <a:rPr lang="fa-IR" sz="1600" dirty="0">
                <a:cs typeface="B Nazanin" panose="00000400000000000000" pitchFamily="2" charset="-78"/>
              </a:rPr>
              <a:t>• گزارش‌گیری و بازخورد</a:t>
            </a:r>
          </a:p>
          <a:p>
            <a:pPr marL="152400" indent="0" algn="just" rtl="1">
              <a:lnSpc>
                <a:spcPct val="150000"/>
              </a:lnSpc>
              <a:buNone/>
            </a:pPr>
            <a:r>
              <a:rPr lang="fa-IR" sz="1600" dirty="0">
                <a:cs typeface="B Nazanin" panose="00000400000000000000" pitchFamily="2" charset="-78"/>
              </a:rPr>
              <a:t>• شخصی‌سازی پیشرفته</a:t>
            </a:r>
          </a:p>
          <a:p>
            <a:pPr marL="152400" indent="0" algn="just" rtl="1">
              <a:lnSpc>
                <a:spcPct val="150000"/>
              </a:lnSpc>
              <a:buNone/>
            </a:pPr>
            <a:r>
              <a:rPr lang="fa-IR" sz="1600" dirty="0">
                <a:cs typeface="B Nazanin" panose="00000400000000000000" pitchFamily="2" charset="-78"/>
              </a:rPr>
              <a:t>• پنل مدیریت</a:t>
            </a:r>
            <a:endParaRPr lang="en-US" sz="1600" dirty="0">
              <a:cs typeface="B Nazanin" panose="00000400000000000000" pitchFamily="2" charset="-78"/>
            </a:endParaRPr>
          </a:p>
        </p:txBody>
      </p:sp>
      <p:sp>
        <p:nvSpPr>
          <p:cNvPr id="2" name="Google Shape;378;p40">
            <a:extLst>
              <a:ext uri="{FF2B5EF4-FFF2-40B4-BE49-F238E27FC236}">
                <a16:creationId xmlns:a16="http://schemas.microsoft.com/office/drawing/2014/main" id="{530F15EC-4A81-6B38-0CE2-2D49DA1CD662}"/>
              </a:ext>
            </a:extLst>
          </p:cNvPr>
          <p:cNvSpPr txBox="1">
            <a:spLocks noGrp="1"/>
          </p:cNvSpPr>
          <p:nvPr>
            <p:ph type="subTitle" idx="2"/>
          </p:nvPr>
        </p:nvSpPr>
        <p:spPr>
          <a:xfrm>
            <a:off x="5770722" y="1287199"/>
            <a:ext cx="2046009" cy="546235"/>
          </a:xfrm>
          <a:prstGeom prst="rect">
            <a:avLst/>
          </a:prstGeom>
        </p:spPr>
        <p:txBody>
          <a:bodyPr spcFirstLastPara="1" wrap="square" lIns="91425" tIns="91425" rIns="91425" bIns="91425" anchor="t" anchorCtr="0">
            <a:noAutofit/>
          </a:bodyPr>
          <a:lstStyle/>
          <a:p>
            <a:pPr marL="0" indent="0" algn="r" rtl="1"/>
            <a:r>
              <a:rPr lang="fa-IR" sz="1800" b="1" dirty="0">
                <a:cs typeface="B Nazanin" panose="00000400000000000000" pitchFamily="2" charset="-78"/>
              </a:rPr>
              <a:t>نیازمندی‌های عملکردی </a:t>
            </a:r>
          </a:p>
        </p:txBody>
      </p:sp>
      <p:sp>
        <p:nvSpPr>
          <p:cNvPr id="5" name="Text Placeholder 9">
            <a:extLst>
              <a:ext uri="{FF2B5EF4-FFF2-40B4-BE49-F238E27FC236}">
                <a16:creationId xmlns:a16="http://schemas.microsoft.com/office/drawing/2014/main" id="{73DEF435-4C4B-5E90-FFFE-C61F9EDCB312}"/>
              </a:ext>
            </a:extLst>
          </p:cNvPr>
          <p:cNvSpPr txBox="1">
            <a:spLocks/>
          </p:cNvSpPr>
          <p:nvPr/>
        </p:nvSpPr>
        <p:spPr>
          <a:xfrm>
            <a:off x="817404" y="1837562"/>
            <a:ext cx="2855690" cy="2741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9pPr>
          </a:lstStyle>
          <a:p>
            <a:pPr marL="152400" indent="0" algn="r" rtl="1">
              <a:lnSpc>
                <a:spcPct val="150000"/>
              </a:lnSpc>
              <a:buNone/>
            </a:pPr>
            <a:r>
              <a:rPr lang="fa-IR" sz="1600" dirty="0">
                <a:cs typeface="B Nazanin" panose="00000400000000000000" pitchFamily="2" charset="-78"/>
              </a:rPr>
              <a:t>• کارایی</a:t>
            </a:r>
          </a:p>
          <a:p>
            <a:pPr marL="152400" indent="0" algn="r" rtl="1">
              <a:lnSpc>
                <a:spcPct val="150000"/>
              </a:lnSpc>
              <a:buNone/>
            </a:pPr>
            <a:r>
              <a:rPr lang="fa-IR" sz="1400" dirty="0">
                <a:cs typeface="B Nazanin" panose="00000400000000000000" pitchFamily="2" charset="-78"/>
              </a:rPr>
              <a:t>• </a:t>
            </a:r>
            <a:r>
              <a:rPr lang="fa-IR" sz="1600" dirty="0">
                <a:cs typeface="B Nazanin" panose="00000400000000000000" pitchFamily="2" charset="-78"/>
              </a:rPr>
              <a:t>امنیت</a:t>
            </a:r>
          </a:p>
          <a:p>
            <a:pPr marL="152400" indent="0" algn="r" rtl="1">
              <a:lnSpc>
                <a:spcPct val="150000"/>
              </a:lnSpc>
              <a:buNone/>
            </a:pPr>
            <a:r>
              <a:rPr lang="en-US" sz="1400" dirty="0">
                <a:cs typeface="B Nazanin" panose="00000400000000000000" pitchFamily="2" charset="-78"/>
              </a:rPr>
              <a:t>•</a:t>
            </a:r>
            <a:r>
              <a:rPr lang="fa-IR" sz="1400" dirty="0">
                <a:cs typeface="B Nazanin" panose="00000400000000000000" pitchFamily="2" charset="-78"/>
              </a:rPr>
              <a:t> </a:t>
            </a:r>
            <a:r>
              <a:rPr lang="fa-IR" sz="1600" dirty="0">
                <a:cs typeface="B Nazanin" panose="00000400000000000000" pitchFamily="2" charset="-78"/>
              </a:rPr>
              <a:t>کاربردپذیری</a:t>
            </a:r>
          </a:p>
          <a:p>
            <a:pPr marL="152400" indent="0" algn="r" rtl="1">
              <a:lnSpc>
                <a:spcPct val="150000"/>
              </a:lnSpc>
              <a:buNone/>
            </a:pPr>
            <a:r>
              <a:rPr lang="fa-IR" sz="1400" dirty="0">
                <a:cs typeface="B Nazanin" panose="00000400000000000000" pitchFamily="2" charset="-78"/>
              </a:rPr>
              <a:t>• </a:t>
            </a:r>
            <a:r>
              <a:rPr lang="fa-IR" sz="1600" dirty="0">
                <a:cs typeface="B Nazanin" panose="00000400000000000000" pitchFamily="2" charset="-78"/>
              </a:rPr>
              <a:t>مقیاس‌پذیری</a:t>
            </a:r>
          </a:p>
        </p:txBody>
      </p:sp>
      <p:sp>
        <p:nvSpPr>
          <p:cNvPr id="6" name="Google Shape;378;p40">
            <a:extLst>
              <a:ext uri="{FF2B5EF4-FFF2-40B4-BE49-F238E27FC236}">
                <a16:creationId xmlns:a16="http://schemas.microsoft.com/office/drawing/2014/main" id="{42ECC8C9-E3E0-F6BA-6FCE-7DFD3D6D95D9}"/>
              </a:ext>
            </a:extLst>
          </p:cNvPr>
          <p:cNvSpPr txBox="1">
            <a:spLocks/>
          </p:cNvSpPr>
          <p:nvPr/>
        </p:nvSpPr>
        <p:spPr>
          <a:xfrm>
            <a:off x="1422243" y="1282566"/>
            <a:ext cx="2330028" cy="54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indent="0" algn="r" rtl="1"/>
            <a:r>
              <a:rPr lang="fa-IR" sz="1800" b="1" dirty="0">
                <a:cs typeface="B Nazanin" panose="00000400000000000000" pitchFamily="2" charset="-78"/>
              </a:rPr>
              <a:t>نیازمندی‌های غیرعملکردی </a:t>
            </a:r>
          </a:p>
        </p:txBody>
      </p:sp>
      <p:cxnSp>
        <p:nvCxnSpPr>
          <p:cNvPr id="8" name="Straight Connector 7">
            <a:extLst>
              <a:ext uri="{FF2B5EF4-FFF2-40B4-BE49-F238E27FC236}">
                <a16:creationId xmlns:a16="http://schemas.microsoft.com/office/drawing/2014/main" id="{56D83CDD-8EFF-ADED-534F-54D55604F327}"/>
              </a:ext>
            </a:extLst>
          </p:cNvPr>
          <p:cNvCxnSpPr>
            <a:cxnSpLocks/>
          </p:cNvCxnSpPr>
          <p:nvPr/>
        </p:nvCxnSpPr>
        <p:spPr>
          <a:xfrm>
            <a:off x="4637140" y="1828801"/>
            <a:ext cx="0" cy="2426972"/>
          </a:xfrm>
          <a:prstGeom prst="line">
            <a:avLst/>
          </a:prstGeom>
          <a:ln>
            <a:prstDash val="solid"/>
          </a:ln>
        </p:spPr>
        <p:style>
          <a:lnRef idx="1">
            <a:schemeClr val="accent1"/>
          </a:lnRef>
          <a:fillRef idx="0">
            <a:schemeClr val="accent1"/>
          </a:fillRef>
          <a:effectRef idx="0">
            <a:schemeClr val="accent1"/>
          </a:effectRef>
          <a:fontRef idx="minor">
            <a:schemeClr val="tx1"/>
          </a:fontRef>
        </p:style>
      </p:cxnSp>
      <p:pic>
        <p:nvPicPr>
          <p:cNvPr id="16" name="Picture 15" descr="A blue and white logo&#10;&#10;AI-generated content may be incorrect.">
            <a:extLst>
              <a:ext uri="{FF2B5EF4-FFF2-40B4-BE49-F238E27FC236}">
                <a16:creationId xmlns:a16="http://schemas.microsoft.com/office/drawing/2014/main" id="{802364EB-C622-656E-37D2-FD539A5DB0AD}"/>
              </a:ext>
            </a:extLst>
          </p:cNvPr>
          <p:cNvPicPr>
            <a:picLocks noChangeAspect="1"/>
          </p:cNvPicPr>
          <p:nvPr/>
        </p:nvPicPr>
        <p:blipFill>
          <a:blip r:embed="rId3"/>
          <a:stretch>
            <a:fillRect/>
          </a:stretch>
        </p:blipFill>
        <p:spPr>
          <a:xfrm>
            <a:off x="344081" y="40638"/>
            <a:ext cx="657013" cy="657013"/>
          </a:xfrm>
          <a:prstGeom prst="rect">
            <a:avLst/>
          </a:prstGeom>
        </p:spPr>
      </p:pic>
      <p:sp>
        <p:nvSpPr>
          <p:cNvPr id="18" name="TextBox 17">
            <a:extLst>
              <a:ext uri="{FF2B5EF4-FFF2-40B4-BE49-F238E27FC236}">
                <a16:creationId xmlns:a16="http://schemas.microsoft.com/office/drawing/2014/main" id="{C783AF3B-C43D-F5D4-6E06-335F68DAA643}"/>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20" name="TextBox 19">
            <a:extLst>
              <a:ext uri="{FF2B5EF4-FFF2-40B4-BE49-F238E27FC236}">
                <a16:creationId xmlns:a16="http://schemas.microsoft.com/office/drawing/2014/main" id="{37D4239A-5F5B-789B-8E8A-15C81370E46F}"/>
              </a:ext>
            </a:extLst>
          </p:cNvPr>
          <p:cNvSpPr txBox="1"/>
          <p:nvPr/>
        </p:nvSpPr>
        <p:spPr>
          <a:xfrm>
            <a:off x="0" y="4835723"/>
            <a:ext cx="568960" cy="307777"/>
          </a:xfrm>
          <a:prstGeom prst="rect">
            <a:avLst/>
          </a:prstGeom>
          <a:noFill/>
        </p:spPr>
        <p:txBody>
          <a:bodyPr wrap="square" rtlCol="1">
            <a:spAutoFit/>
          </a:bodyPr>
          <a:lstStyle/>
          <a:p>
            <a:pPr algn="ctr"/>
            <a:r>
              <a:rPr lang="fa-IR" b="1" dirty="0">
                <a:cs typeface="B Nazanin" panose="00000400000000000000" pitchFamily="2" charset="-78"/>
              </a:rPr>
              <a:t>10/29</a:t>
            </a:r>
          </a:p>
        </p:txBody>
      </p:sp>
      <p:sp>
        <p:nvSpPr>
          <p:cNvPr id="25" name="TextBox 24">
            <a:extLst>
              <a:ext uri="{FF2B5EF4-FFF2-40B4-BE49-F238E27FC236}">
                <a16:creationId xmlns:a16="http://schemas.microsoft.com/office/drawing/2014/main" id="{1A887D90-E9DC-4ED3-8581-BC858C8D1F74}"/>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93492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7419-A7ED-7181-CEA4-EE538B4D9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A84F4-454E-CB55-1C1B-47C54DE617CF}"/>
              </a:ext>
            </a:extLst>
          </p:cNvPr>
          <p:cNvSpPr>
            <a:spLocks noGrp="1"/>
          </p:cNvSpPr>
          <p:nvPr>
            <p:ph type="title"/>
          </p:nvPr>
        </p:nvSpPr>
        <p:spPr>
          <a:xfrm>
            <a:off x="3257972" y="539500"/>
            <a:ext cx="5166027" cy="572700"/>
          </a:xfrm>
        </p:spPr>
        <p:txBody>
          <a:bodyPr/>
          <a:lstStyle/>
          <a:p>
            <a:pPr algn="r" rtl="1"/>
            <a:r>
              <a:rPr lang="fa-IR" dirty="0">
                <a:cs typeface="B Nazanin" panose="00000400000000000000" pitchFamily="2" charset="-78"/>
              </a:rPr>
              <a:t>عملکردهای سیستم </a:t>
            </a:r>
            <a:r>
              <a:rPr lang="en-US" sz="2000" dirty="0">
                <a:cs typeface="B Nazanin" panose="00000400000000000000" pitchFamily="2" charset="-78"/>
              </a:rPr>
              <a:t>(</a:t>
            </a:r>
            <a:r>
              <a:rPr lang="en-US" sz="2400" dirty="0">
                <a:cs typeface="B Nazanin" panose="00000400000000000000" pitchFamily="2" charset="-78"/>
              </a:rPr>
              <a:t>Use Cases</a:t>
            </a:r>
            <a:r>
              <a:rPr lang="en-US" sz="2000" dirty="0">
                <a:cs typeface="B Nazanin" panose="00000400000000000000" pitchFamily="2" charset="-78"/>
              </a:rPr>
              <a:t>)</a:t>
            </a:r>
            <a:endParaRPr lang="en-US" dirty="0">
              <a:effectLst/>
              <a:cs typeface="B Nazanin" panose="00000400000000000000" pitchFamily="2" charset="-78"/>
            </a:endParaRPr>
          </a:p>
        </p:txBody>
      </p:sp>
      <p:pic>
        <p:nvPicPr>
          <p:cNvPr id="5" name="Picture 4" descr="A blue and white logo&#10;&#10;AI-generated content may be incorrect.">
            <a:extLst>
              <a:ext uri="{FF2B5EF4-FFF2-40B4-BE49-F238E27FC236}">
                <a16:creationId xmlns:a16="http://schemas.microsoft.com/office/drawing/2014/main" id="{3B006C2F-12A8-6994-74B5-50A4CA548557}"/>
              </a:ext>
            </a:extLst>
          </p:cNvPr>
          <p:cNvPicPr>
            <a:picLocks noChangeAspect="1"/>
          </p:cNvPicPr>
          <p:nvPr/>
        </p:nvPicPr>
        <p:blipFill>
          <a:blip r:embed="rId3"/>
          <a:stretch>
            <a:fillRect/>
          </a:stretch>
        </p:blipFill>
        <p:spPr>
          <a:xfrm>
            <a:off x="344081" y="40638"/>
            <a:ext cx="657013" cy="657013"/>
          </a:xfrm>
          <a:prstGeom prst="rect">
            <a:avLst/>
          </a:prstGeom>
        </p:spPr>
      </p:pic>
      <p:sp>
        <p:nvSpPr>
          <p:cNvPr id="6" name="TextBox 5">
            <a:extLst>
              <a:ext uri="{FF2B5EF4-FFF2-40B4-BE49-F238E27FC236}">
                <a16:creationId xmlns:a16="http://schemas.microsoft.com/office/drawing/2014/main" id="{E5E8F697-1D02-2DED-4E9E-851C51480716}"/>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8" name="TextBox 7">
            <a:extLst>
              <a:ext uri="{FF2B5EF4-FFF2-40B4-BE49-F238E27FC236}">
                <a16:creationId xmlns:a16="http://schemas.microsoft.com/office/drawing/2014/main" id="{24BA4A2B-3E02-9BE3-0549-99854F445A4E}"/>
              </a:ext>
            </a:extLst>
          </p:cNvPr>
          <p:cNvSpPr txBox="1"/>
          <p:nvPr/>
        </p:nvSpPr>
        <p:spPr>
          <a:xfrm>
            <a:off x="0" y="4835723"/>
            <a:ext cx="575733" cy="307777"/>
          </a:xfrm>
          <a:prstGeom prst="rect">
            <a:avLst/>
          </a:prstGeom>
          <a:noFill/>
        </p:spPr>
        <p:txBody>
          <a:bodyPr wrap="square" rtlCol="1">
            <a:spAutoFit/>
          </a:bodyPr>
          <a:lstStyle/>
          <a:p>
            <a:pPr algn="ctr"/>
            <a:r>
              <a:rPr lang="fa-IR" b="1" dirty="0">
                <a:cs typeface="B Nazanin" panose="00000400000000000000" pitchFamily="2" charset="-78"/>
              </a:rPr>
              <a:t>11/29</a:t>
            </a:r>
          </a:p>
        </p:txBody>
      </p:sp>
      <p:sp>
        <p:nvSpPr>
          <p:cNvPr id="10" name="TextBox 9">
            <a:extLst>
              <a:ext uri="{FF2B5EF4-FFF2-40B4-BE49-F238E27FC236}">
                <a16:creationId xmlns:a16="http://schemas.microsoft.com/office/drawing/2014/main" id="{4AF77283-410E-48AE-817B-EA7B3C29DEDF}"/>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2" name="Picture 11">
            <a:extLst>
              <a:ext uri="{FF2B5EF4-FFF2-40B4-BE49-F238E27FC236}">
                <a16:creationId xmlns:a16="http://schemas.microsoft.com/office/drawing/2014/main" id="{E001AA28-8E29-4204-B5EA-35156E380037}"/>
              </a:ext>
            </a:extLst>
          </p:cNvPr>
          <p:cNvPicPr>
            <a:picLocks noChangeAspect="1"/>
          </p:cNvPicPr>
          <p:nvPr/>
        </p:nvPicPr>
        <p:blipFill>
          <a:blip r:embed="rId4"/>
          <a:stretch>
            <a:fillRect/>
          </a:stretch>
        </p:blipFill>
        <p:spPr>
          <a:xfrm>
            <a:off x="2499101" y="1523790"/>
            <a:ext cx="4145797" cy="2946510"/>
          </a:xfrm>
          <a:prstGeom prst="rect">
            <a:avLst/>
          </a:prstGeom>
        </p:spPr>
      </p:pic>
    </p:spTree>
    <p:extLst>
      <p:ext uri="{BB962C8B-B14F-4D97-AF65-F5344CB8AC3E}">
        <p14:creationId xmlns:p14="http://schemas.microsoft.com/office/powerpoint/2010/main" val="953686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7419-A7ED-7181-CEA4-EE538B4D9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A84F4-454E-CB55-1C1B-47C54DE617CF}"/>
              </a:ext>
            </a:extLst>
          </p:cNvPr>
          <p:cNvSpPr>
            <a:spLocks noGrp="1"/>
          </p:cNvSpPr>
          <p:nvPr>
            <p:ph type="title"/>
          </p:nvPr>
        </p:nvSpPr>
        <p:spPr>
          <a:xfrm>
            <a:off x="3257972" y="539500"/>
            <a:ext cx="5166027" cy="572700"/>
          </a:xfrm>
        </p:spPr>
        <p:txBody>
          <a:bodyPr/>
          <a:lstStyle/>
          <a:p>
            <a:pPr algn="r" rtl="1"/>
            <a:r>
              <a:rPr lang="fa-IR" dirty="0">
                <a:cs typeface="B Nazanin" panose="00000400000000000000" pitchFamily="2" charset="-78"/>
              </a:rPr>
              <a:t>عملکردهای سیستم نمودار توالی</a:t>
            </a:r>
            <a:endParaRPr lang="en-US" dirty="0">
              <a:effectLst/>
              <a:cs typeface="B Nazanin" panose="00000400000000000000" pitchFamily="2" charset="-78"/>
            </a:endParaRPr>
          </a:p>
        </p:txBody>
      </p:sp>
      <p:sp>
        <p:nvSpPr>
          <p:cNvPr id="4" name="Text Placeholder 9">
            <a:extLst>
              <a:ext uri="{FF2B5EF4-FFF2-40B4-BE49-F238E27FC236}">
                <a16:creationId xmlns:a16="http://schemas.microsoft.com/office/drawing/2014/main" id="{FD3F97CC-692D-563A-7C9B-DECC68596840}"/>
              </a:ext>
            </a:extLst>
          </p:cNvPr>
          <p:cNvSpPr>
            <a:spLocks noGrp="1"/>
          </p:cNvSpPr>
          <p:nvPr>
            <p:ph type="body" idx="1"/>
          </p:nvPr>
        </p:nvSpPr>
        <p:spPr>
          <a:xfrm>
            <a:off x="4897531" y="1052997"/>
            <a:ext cx="3780288" cy="3220857"/>
          </a:xfrm>
        </p:spPr>
        <p:txBody>
          <a:bodyPr/>
          <a:lstStyle/>
          <a:p>
            <a:pPr marL="152400" indent="0" algn="r" rtl="1">
              <a:buNone/>
            </a:pPr>
            <a:r>
              <a:rPr lang="fa-IR" sz="1300" dirty="0">
                <a:latin typeface="Times New Roman" panose="02020603050405020304" pitchFamily="18" charset="0"/>
                <a:ea typeface="Times New Roman" panose="02020603050405020304" pitchFamily="18" charset="0"/>
                <a:cs typeface="B Nazanin" panose="00000400000000000000" pitchFamily="2" charset="-78"/>
              </a:rPr>
              <a:t> </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r" rtl="1">
              <a:buSzPts val="1000"/>
              <a:buFont typeface="Symbol" panose="05050102010706020507" pitchFamily="18" charset="2"/>
              <a:buChar char=""/>
              <a:tabLst>
                <a:tab pos="4572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فاز ۱: آماده‌سازی تست</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درخواست شروع آزمون توسط کاربر</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درخواست پاراگراف</a:t>
            </a:r>
            <a:r>
              <a:rPr lang="fa-IR" sz="1300" b="1" dirty="0">
                <a:latin typeface="Times New Roman" panose="02020603050405020304" pitchFamily="18" charset="0"/>
                <a:ea typeface="Times New Roman" panose="02020603050405020304" pitchFamily="18" charset="0"/>
                <a:cs typeface="B Nazanin" panose="00000400000000000000" pitchFamily="2" charset="-78"/>
              </a:rPr>
              <a:t> فرانت‌اند</a:t>
            </a:r>
            <a:r>
              <a:rPr lang="fa-IR" sz="1300" dirty="0">
                <a:latin typeface="Times New Roman" panose="02020603050405020304" pitchFamily="18" charset="0"/>
                <a:ea typeface="Times New Roman" panose="02020603050405020304" pitchFamily="18" charset="0"/>
                <a:cs typeface="B Nazanin" panose="00000400000000000000" pitchFamily="2" charset="-78"/>
              </a:rPr>
              <a:t> از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بک‌اند</a:t>
            </a: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واکشی و ارسال پاراگراف از</a:t>
            </a:r>
            <a:r>
              <a:rPr lang="fa-IR" sz="1300" b="1" dirty="0">
                <a:latin typeface="Times New Roman" panose="02020603050405020304" pitchFamily="18" charset="0"/>
                <a:ea typeface="Times New Roman" panose="02020603050405020304" pitchFamily="18" charset="0"/>
                <a:cs typeface="B Nazanin" panose="00000400000000000000" pitchFamily="2" charset="-78"/>
              </a:rPr>
              <a:t> بک‌اند</a:t>
            </a:r>
            <a:r>
              <a:rPr lang="fa-IR" sz="1300" dirty="0">
                <a:latin typeface="Times New Roman" panose="02020603050405020304" pitchFamily="18" charset="0"/>
                <a:ea typeface="Times New Roman" panose="02020603050405020304" pitchFamily="18" charset="0"/>
                <a:cs typeface="B Nazanin" panose="00000400000000000000" pitchFamily="2" charset="-78"/>
              </a:rPr>
              <a:t> به کلاینت</a:t>
            </a:r>
            <a:br>
              <a:rPr lang="fa-IR" sz="1300" dirty="0">
                <a:latin typeface="Times New Roman" panose="02020603050405020304" pitchFamily="18" charset="0"/>
                <a:ea typeface="Times New Roman" panose="02020603050405020304" pitchFamily="18" charset="0"/>
                <a:cs typeface="B Nazanin" panose="00000400000000000000" pitchFamily="2" charset="-78"/>
              </a:rPr>
            </a:b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r" rtl="1">
              <a:buSzPts val="1000"/>
              <a:buFont typeface="Symbol" panose="05050102010706020507" pitchFamily="18" charset="2"/>
              <a:buChar char=""/>
              <a:tabLst>
                <a:tab pos="4572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فاز ۲: انجام تست (در لحظه)</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انجام محاسبات آنی مانند سرعت (</a:t>
            </a:r>
            <a:r>
              <a:rPr lang="en-US" sz="1100" dirty="0">
                <a:latin typeface="Times New Roman" panose="02020603050405020304" pitchFamily="18" charset="0"/>
                <a:ea typeface="Times New Roman" panose="02020603050405020304" pitchFamily="18" charset="0"/>
                <a:cs typeface="B Nazanin" panose="00000400000000000000" pitchFamily="2" charset="-78"/>
              </a:rPr>
              <a:t>WPM</a:t>
            </a:r>
            <a:r>
              <a:rPr lang="fa-IR" sz="1300" dirty="0">
                <a:latin typeface="Times New Roman" panose="02020603050405020304" pitchFamily="18" charset="0"/>
                <a:ea typeface="Times New Roman" panose="02020603050405020304" pitchFamily="18" charset="0"/>
                <a:cs typeface="B Nazanin" panose="00000400000000000000" pitchFamily="2" charset="-78"/>
              </a:rPr>
              <a:t>) و دقت، برای تجربه‌ای روان و بدون تاخیر در سمت </a:t>
            </a:r>
            <a:r>
              <a:rPr lang="fa-IR" sz="1300" b="1" dirty="0">
                <a:latin typeface="Times New Roman" panose="02020603050405020304" pitchFamily="18" charset="0"/>
                <a:ea typeface="Times New Roman" panose="02020603050405020304" pitchFamily="18" charset="0"/>
                <a:cs typeface="B Nazanin" panose="00000400000000000000" pitchFamily="2" charset="-78"/>
              </a:rPr>
              <a:t>فرانت‌اند</a:t>
            </a:r>
            <a:br>
              <a:rPr lang="fa-IR" sz="1300" dirty="0">
                <a:latin typeface="Times New Roman" panose="02020603050405020304" pitchFamily="18" charset="0"/>
                <a:ea typeface="Times New Roman" panose="02020603050405020304" pitchFamily="18" charset="0"/>
                <a:cs typeface="B Nazanin" panose="00000400000000000000" pitchFamily="2" charset="-78"/>
              </a:rPr>
            </a:b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r" rtl="1">
              <a:buSzPts val="1000"/>
              <a:buFont typeface="Symbol" panose="05050102010706020507" pitchFamily="18" charset="2"/>
              <a:buChar char=""/>
              <a:tabLst>
                <a:tab pos="457200" algn="l"/>
              </a:tabLst>
            </a:pPr>
            <a:r>
              <a:rPr lang="fa-IR" sz="1300" b="1" dirty="0">
                <a:latin typeface="Times New Roman" panose="02020603050405020304" pitchFamily="18" charset="0"/>
                <a:ea typeface="Times New Roman" panose="02020603050405020304" pitchFamily="18" charset="0"/>
                <a:cs typeface="B Nazanin" panose="00000400000000000000" pitchFamily="2" charset="-78"/>
              </a:rPr>
              <a:t>فاز ۳: ثبت نهایی نتیجه</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ارسال نتیجه نهایی به </a:t>
            </a:r>
            <a:r>
              <a:rPr lang="fa-IR" sz="1300" b="1" dirty="0">
                <a:latin typeface="Times New Roman" panose="02020603050405020304" pitchFamily="18" charset="0"/>
                <a:ea typeface="Times New Roman" panose="02020603050405020304" pitchFamily="18" charset="0"/>
                <a:cs typeface="B Nazanin" panose="00000400000000000000" pitchFamily="2" charset="-78"/>
              </a:rPr>
              <a:t>بک‌اند</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742950" lvl="1" indent="-285750" algn="r" rtl="1">
              <a:buSzPts val="1000"/>
              <a:buFont typeface="Courier New" panose="02070309020205020404" pitchFamily="49" charset="0"/>
              <a:buChar char="o"/>
              <a:tabLst>
                <a:tab pos="914400" algn="l"/>
              </a:tabLst>
            </a:pPr>
            <a:r>
              <a:rPr lang="fa-IR" sz="1300" dirty="0">
                <a:latin typeface="Times New Roman" panose="02020603050405020304" pitchFamily="18" charset="0"/>
                <a:ea typeface="Times New Roman" panose="02020603050405020304" pitchFamily="18" charset="0"/>
                <a:cs typeface="B Nazanin" panose="00000400000000000000" pitchFamily="2" charset="-78"/>
              </a:rPr>
              <a:t>اعتبارسنجی و ذخیره‌ی رکورد جدید در پایگاه داده</a:t>
            </a:r>
            <a:endParaRPr lang="en-US" sz="1300" dirty="0">
              <a:latin typeface="Times New Roman" panose="02020603050405020304" pitchFamily="18" charset="0"/>
              <a:ea typeface="Times New Roman" panose="02020603050405020304" pitchFamily="18" charset="0"/>
              <a:cs typeface="B Nazanin" panose="00000400000000000000" pitchFamily="2" charset="-78"/>
            </a:endParaRPr>
          </a:p>
          <a:p>
            <a:pPr marL="152400" lvl="0" indent="0" algn="r" rtl="1">
              <a:lnSpc>
                <a:spcPct val="150000"/>
              </a:lnSpc>
              <a:buNone/>
            </a:pPr>
            <a:endParaRPr lang="en-US" sz="1300" dirty="0">
              <a:cs typeface="B Nazanin" panose="00000400000000000000" pitchFamily="2" charset="-78"/>
            </a:endParaRPr>
          </a:p>
        </p:txBody>
      </p:sp>
      <p:pic>
        <p:nvPicPr>
          <p:cNvPr id="5" name="Picture 4" descr="A blue and white logo&#10;&#10;AI-generated content may be incorrect.">
            <a:extLst>
              <a:ext uri="{FF2B5EF4-FFF2-40B4-BE49-F238E27FC236}">
                <a16:creationId xmlns:a16="http://schemas.microsoft.com/office/drawing/2014/main" id="{3B006C2F-12A8-6994-74B5-50A4CA548557}"/>
              </a:ext>
            </a:extLst>
          </p:cNvPr>
          <p:cNvPicPr>
            <a:picLocks noChangeAspect="1"/>
          </p:cNvPicPr>
          <p:nvPr/>
        </p:nvPicPr>
        <p:blipFill>
          <a:blip r:embed="rId2"/>
          <a:stretch>
            <a:fillRect/>
          </a:stretch>
        </p:blipFill>
        <p:spPr>
          <a:xfrm>
            <a:off x="344081" y="40638"/>
            <a:ext cx="657013" cy="657013"/>
          </a:xfrm>
          <a:prstGeom prst="rect">
            <a:avLst/>
          </a:prstGeom>
        </p:spPr>
      </p:pic>
      <p:sp>
        <p:nvSpPr>
          <p:cNvPr id="6" name="TextBox 5">
            <a:extLst>
              <a:ext uri="{FF2B5EF4-FFF2-40B4-BE49-F238E27FC236}">
                <a16:creationId xmlns:a16="http://schemas.microsoft.com/office/drawing/2014/main" id="{E5E8F697-1D02-2DED-4E9E-851C51480716}"/>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8" name="TextBox 7">
            <a:extLst>
              <a:ext uri="{FF2B5EF4-FFF2-40B4-BE49-F238E27FC236}">
                <a16:creationId xmlns:a16="http://schemas.microsoft.com/office/drawing/2014/main" id="{24BA4A2B-3E02-9BE3-0549-99854F445A4E}"/>
              </a:ext>
            </a:extLst>
          </p:cNvPr>
          <p:cNvSpPr txBox="1"/>
          <p:nvPr/>
        </p:nvSpPr>
        <p:spPr>
          <a:xfrm>
            <a:off x="0" y="4835723"/>
            <a:ext cx="575733" cy="307777"/>
          </a:xfrm>
          <a:prstGeom prst="rect">
            <a:avLst/>
          </a:prstGeom>
          <a:noFill/>
        </p:spPr>
        <p:txBody>
          <a:bodyPr wrap="square" rtlCol="1">
            <a:spAutoFit/>
          </a:bodyPr>
          <a:lstStyle/>
          <a:p>
            <a:pPr algn="ctr"/>
            <a:r>
              <a:rPr lang="fa-IR" b="1" dirty="0">
                <a:cs typeface="B Nazanin" panose="00000400000000000000" pitchFamily="2" charset="-78"/>
              </a:rPr>
              <a:t>12/29</a:t>
            </a:r>
          </a:p>
        </p:txBody>
      </p:sp>
      <p:pic>
        <p:nvPicPr>
          <p:cNvPr id="3" name="Picture 2">
            <a:extLst>
              <a:ext uri="{FF2B5EF4-FFF2-40B4-BE49-F238E27FC236}">
                <a16:creationId xmlns:a16="http://schemas.microsoft.com/office/drawing/2014/main" id="{A2732E83-3D12-40A5-852F-A79924DD8CF7}"/>
              </a:ext>
            </a:extLst>
          </p:cNvPr>
          <p:cNvPicPr>
            <a:picLocks noChangeAspect="1"/>
          </p:cNvPicPr>
          <p:nvPr/>
        </p:nvPicPr>
        <p:blipFill>
          <a:blip r:embed="rId3"/>
          <a:stretch>
            <a:fillRect/>
          </a:stretch>
        </p:blipFill>
        <p:spPr>
          <a:xfrm>
            <a:off x="400769" y="1154317"/>
            <a:ext cx="4171231" cy="3580085"/>
          </a:xfrm>
          <a:prstGeom prst="rect">
            <a:avLst/>
          </a:prstGeom>
        </p:spPr>
      </p:pic>
      <p:sp>
        <p:nvSpPr>
          <p:cNvPr id="9" name="TextBox 8">
            <a:extLst>
              <a:ext uri="{FF2B5EF4-FFF2-40B4-BE49-F238E27FC236}">
                <a16:creationId xmlns:a16="http://schemas.microsoft.com/office/drawing/2014/main" id="{05F615B5-1E29-497D-A98E-A19546838C51}"/>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3332007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B05A-F943-5A82-EE2D-3E543FCECD7F}"/>
              </a:ext>
            </a:extLst>
          </p:cNvPr>
          <p:cNvSpPr>
            <a:spLocks noGrp="1"/>
          </p:cNvSpPr>
          <p:nvPr>
            <p:ph type="title"/>
          </p:nvPr>
        </p:nvSpPr>
        <p:spPr/>
        <p:txBody>
          <a:bodyPr/>
          <a:lstStyle/>
          <a:p>
            <a:r>
              <a:rPr lang="fa-IR" dirty="0">
                <a:cs typeface="B Nazanin" panose="00000400000000000000" pitchFamily="2" charset="-78"/>
              </a:rPr>
              <a:t>معماری کلی سیستم</a:t>
            </a:r>
          </a:p>
        </p:txBody>
      </p:sp>
      <p:pic>
        <p:nvPicPr>
          <p:cNvPr id="8" name="Picture 7" descr="A blue and white logo&#10;&#10;AI-generated content may be incorrect.">
            <a:extLst>
              <a:ext uri="{FF2B5EF4-FFF2-40B4-BE49-F238E27FC236}">
                <a16:creationId xmlns:a16="http://schemas.microsoft.com/office/drawing/2014/main" id="{72AFF6AA-86E1-585C-E04A-0AE93EC530E6}"/>
              </a:ext>
            </a:extLst>
          </p:cNvPr>
          <p:cNvPicPr>
            <a:picLocks noChangeAspect="1"/>
          </p:cNvPicPr>
          <p:nvPr/>
        </p:nvPicPr>
        <p:blipFill>
          <a:blip r:embed="rId2"/>
          <a:stretch>
            <a:fillRect/>
          </a:stretch>
        </p:blipFill>
        <p:spPr>
          <a:xfrm>
            <a:off x="344081" y="40638"/>
            <a:ext cx="657013" cy="657013"/>
          </a:xfrm>
          <a:prstGeom prst="rect">
            <a:avLst/>
          </a:prstGeom>
        </p:spPr>
      </p:pic>
      <p:sp>
        <p:nvSpPr>
          <p:cNvPr id="9" name="TextBox 8">
            <a:extLst>
              <a:ext uri="{FF2B5EF4-FFF2-40B4-BE49-F238E27FC236}">
                <a16:creationId xmlns:a16="http://schemas.microsoft.com/office/drawing/2014/main" id="{03946644-9537-E6B0-3C45-AE84B63FE927}"/>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0" name="TextBox 9">
            <a:extLst>
              <a:ext uri="{FF2B5EF4-FFF2-40B4-BE49-F238E27FC236}">
                <a16:creationId xmlns:a16="http://schemas.microsoft.com/office/drawing/2014/main" id="{E8F4C06B-F87B-DA48-9F98-17F2445F00E9}"/>
              </a:ext>
            </a:extLst>
          </p:cNvPr>
          <p:cNvSpPr txBox="1"/>
          <p:nvPr/>
        </p:nvSpPr>
        <p:spPr>
          <a:xfrm>
            <a:off x="0" y="4835723"/>
            <a:ext cx="582507" cy="307777"/>
          </a:xfrm>
          <a:prstGeom prst="rect">
            <a:avLst/>
          </a:prstGeom>
          <a:noFill/>
        </p:spPr>
        <p:txBody>
          <a:bodyPr wrap="square" rtlCol="1">
            <a:spAutoFit/>
          </a:bodyPr>
          <a:lstStyle/>
          <a:p>
            <a:pPr algn="ctr"/>
            <a:r>
              <a:rPr lang="fa-IR" b="1" dirty="0">
                <a:cs typeface="B Nazanin" panose="00000400000000000000" pitchFamily="2" charset="-78"/>
              </a:rPr>
              <a:t>13/29</a:t>
            </a:r>
          </a:p>
        </p:txBody>
      </p:sp>
      <p:sp>
        <p:nvSpPr>
          <p:cNvPr id="11" name="TextBox 10">
            <a:extLst>
              <a:ext uri="{FF2B5EF4-FFF2-40B4-BE49-F238E27FC236}">
                <a16:creationId xmlns:a16="http://schemas.microsoft.com/office/drawing/2014/main" id="{906871E3-2B2A-4046-8CE0-A09ECDDD60FA}"/>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3" name="Picture 12">
            <a:extLst>
              <a:ext uri="{FF2B5EF4-FFF2-40B4-BE49-F238E27FC236}">
                <a16:creationId xmlns:a16="http://schemas.microsoft.com/office/drawing/2014/main" id="{C4C329AE-C8E9-438A-A550-A8A6F3DB7158}"/>
              </a:ext>
            </a:extLst>
          </p:cNvPr>
          <p:cNvPicPr/>
          <p:nvPr/>
        </p:nvPicPr>
        <p:blipFill rotWithShape="1">
          <a:blip r:embed="rId3">
            <a:extLst>
              <a:ext uri="{28A0092B-C50C-407E-A947-70E740481C1C}">
                <a14:useLocalDpi xmlns:a14="http://schemas.microsoft.com/office/drawing/2010/main" val="0"/>
              </a:ext>
            </a:extLst>
          </a:blip>
          <a:srcRect t="3663" r="1357"/>
          <a:stretch/>
        </p:blipFill>
        <p:spPr bwMode="auto">
          <a:xfrm>
            <a:off x="1146661" y="1231929"/>
            <a:ext cx="2348327" cy="3594324"/>
          </a:xfrm>
          <a:prstGeom prst="rect">
            <a:avLst/>
          </a:prstGeom>
          <a:noFill/>
          <a:ln>
            <a:noFill/>
          </a:ln>
          <a:extLst>
            <a:ext uri="{53640926-AAD7-44D8-BBD7-CCE9431645EC}">
              <a14:shadowObscured xmlns:a14="http://schemas.microsoft.com/office/drawing/2010/main"/>
            </a:ext>
          </a:extLst>
        </p:spPr>
      </p:pic>
      <p:sp>
        <p:nvSpPr>
          <p:cNvPr id="14" name="Text Placeholder 9">
            <a:extLst>
              <a:ext uri="{FF2B5EF4-FFF2-40B4-BE49-F238E27FC236}">
                <a16:creationId xmlns:a16="http://schemas.microsoft.com/office/drawing/2014/main" id="{EBFEE5A9-C62F-4484-B624-3E27822F84E5}"/>
              </a:ext>
            </a:extLst>
          </p:cNvPr>
          <p:cNvSpPr>
            <a:spLocks noGrp="1"/>
          </p:cNvSpPr>
          <p:nvPr>
            <p:ph type="body" idx="1"/>
          </p:nvPr>
        </p:nvSpPr>
        <p:spPr>
          <a:xfrm>
            <a:off x="4384954" y="1805617"/>
            <a:ext cx="4418084" cy="2741059"/>
          </a:xfrm>
        </p:spPr>
        <p:txBody>
          <a:bodyPr/>
          <a:lstStyle/>
          <a:p>
            <a:pPr marL="152400" lvl="0" indent="0" algn="r" rtl="1">
              <a:lnSpc>
                <a:spcPct val="200000"/>
              </a:lnSpc>
              <a:buNone/>
            </a:pPr>
            <a:r>
              <a:rPr lang="fa-IR" sz="1300" dirty="0">
                <a:cs typeface="B Nazanin" panose="00000400000000000000" pitchFamily="2" charset="-78"/>
              </a:rPr>
              <a:t>• کلاینت (مرورگر): اپلیکیشن </a:t>
            </a:r>
            <a:r>
              <a:rPr lang="en-US" sz="1100" dirty="0" err="1">
                <a:cs typeface="B Nazanin" panose="00000400000000000000" pitchFamily="2" charset="-78"/>
              </a:rPr>
              <a:t>Nuxt</a:t>
            </a:r>
            <a:r>
              <a:rPr lang="en-US" sz="1300" dirty="0">
                <a:cs typeface="B Nazanin" panose="00000400000000000000" pitchFamily="2" charset="-78"/>
              </a:rPr>
              <a:t> </a:t>
            </a:r>
            <a:r>
              <a:rPr lang="en-US" sz="1100" dirty="0">
                <a:cs typeface="B Nazanin" panose="00000400000000000000" pitchFamily="2" charset="-78"/>
              </a:rPr>
              <a:t>3</a:t>
            </a:r>
            <a:r>
              <a:rPr lang="fa-IR" sz="1100" dirty="0">
                <a:cs typeface="B Nazanin" panose="00000400000000000000" pitchFamily="2" charset="-78"/>
              </a:rPr>
              <a:t> </a:t>
            </a:r>
            <a:r>
              <a:rPr lang="en-US" sz="1300" dirty="0">
                <a:cs typeface="B Nazanin" panose="00000400000000000000" pitchFamily="2" charset="-78"/>
              </a:rPr>
              <a:t> </a:t>
            </a:r>
            <a:r>
              <a:rPr lang="fa-IR" sz="1300" dirty="0">
                <a:cs typeface="B Nazanin" panose="00000400000000000000" pitchFamily="2" charset="-78"/>
              </a:rPr>
              <a:t>مسئول رابط و تجربه کاربری.</a:t>
            </a:r>
          </a:p>
          <a:p>
            <a:pPr marL="152400" lvl="0" indent="0" algn="r" rtl="1">
              <a:lnSpc>
                <a:spcPct val="200000"/>
              </a:lnSpc>
              <a:buNone/>
            </a:pPr>
            <a:r>
              <a:rPr lang="fa-IR" sz="1300" dirty="0">
                <a:cs typeface="B Nazanin" panose="00000400000000000000" pitchFamily="2" charset="-78"/>
              </a:rPr>
              <a:t>• ارتباط: از طریق </a:t>
            </a:r>
            <a:r>
              <a:rPr lang="en-US" sz="1100" dirty="0">
                <a:cs typeface="B Nazanin" panose="00000400000000000000" pitchFamily="2" charset="-78"/>
              </a:rPr>
              <a:t>RESTful</a:t>
            </a:r>
            <a:r>
              <a:rPr lang="en-US" sz="1300" dirty="0">
                <a:cs typeface="B Nazanin" panose="00000400000000000000" pitchFamily="2" charset="-78"/>
              </a:rPr>
              <a:t> </a:t>
            </a:r>
            <a:r>
              <a:rPr lang="en-US" sz="1100" dirty="0">
                <a:cs typeface="B Nazanin" panose="00000400000000000000" pitchFamily="2" charset="-78"/>
              </a:rPr>
              <a:t>API</a:t>
            </a:r>
            <a:r>
              <a:rPr lang="en-US" sz="1300" dirty="0">
                <a:cs typeface="B Nazanin" panose="00000400000000000000" pitchFamily="2" charset="-78"/>
              </a:rPr>
              <a:t>.</a:t>
            </a:r>
          </a:p>
          <a:p>
            <a:pPr marL="152400" lvl="0" indent="0" algn="r" rtl="1">
              <a:lnSpc>
                <a:spcPct val="200000"/>
              </a:lnSpc>
              <a:buNone/>
            </a:pPr>
            <a:r>
              <a:rPr lang="en-US" sz="1300" dirty="0">
                <a:cs typeface="B Nazanin" panose="00000400000000000000" pitchFamily="2" charset="-78"/>
              </a:rPr>
              <a:t> •</a:t>
            </a:r>
            <a:r>
              <a:rPr lang="fa-IR" sz="1300" dirty="0">
                <a:cs typeface="B Nazanin" panose="00000400000000000000" pitchFamily="2" charset="-78"/>
              </a:rPr>
              <a:t>سرور: </a:t>
            </a:r>
            <a:r>
              <a:rPr lang="en-US" sz="1100" dirty="0" err="1">
                <a:cs typeface="B Nazanin" panose="00000400000000000000" pitchFamily="2" charset="-78"/>
              </a:rPr>
              <a:t>Fastify</a:t>
            </a:r>
            <a:r>
              <a:rPr lang="en-US" sz="1300" dirty="0">
                <a:cs typeface="B Nazanin" panose="00000400000000000000" pitchFamily="2" charset="-78"/>
              </a:rPr>
              <a:t> </a:t>
            </a:r>
            <a:r>
              <a:rPr lang="en-US" sz="1100" dirty="0">
                <a:cs typeface="B Nazanin" panose="00000400000000000000" pitchFamily="2" charset="-78"/>
              </a:rPr>
              <a:t>API</a:t>
            </a:r>
            <a:r>
              <a:rPr lang="fa-IR" sz="1100" dirty="0">
                <a:cs typeface="B Nazanin" panose="00000400000000000000" pitchFamily="2" charset="-78"/>
              </a:rPr>
              <a:t> </a:t>
            </a:r>
            <a:r>
              <a:rPr lang="en-US" sz="1300" dirty="0">
                <a:cs typeface="B Nazanin" panose="00000400000000000000" pitchFamily="2" charset="-78"/>
              </a:rPr>
              <a:t> </a:t>
            </a:r>
            <a:r>
              <a:rPr lang="fa-IR" sz="1300" dirty="0">
                <a:cs typeface="B Nazanin" panose="00000400000000000000" pitchFamily="2" charset="-78"/>
              </a:rPr>
              <a:t>مسئول منطق، پردازش و ارتباط با پایگاه داده.</a:t>
            </a:r>
          </a:p>
          <a:p>
            <a:pPr marL="152400" lvl="0" indent="0" algn="r" rtl="1">
              <a:lnSpc>
                <a:spcPct val="200000"/>
              </a:lnSpc>
              <a:buNone/>
            </a:pPr>
            <a:r>
              <a:rPr lang="fa-IR" sz="1300" dirty="0">
                <a:cs typeface="B Nazanin" panose="00000400000000000000" pitchFamily="2" charset="-78"/>
              </a:rPr>
              <a:t>• پایگاه داده: </a:t>
            </a:r>
            <a:r>
              <a:rPr lang="en-US" sz="1100" dirty="0">
                <a:cs typeface="B Nazanin" panose="00000400000000000000" pitchFamily="2" charset="-78"/>
              </a:rPr>
              <a:t>PostgreSQL</a:t>
            </a:r>
            <a:r>
              <a:rPr lang="fa-IR" sz="1100" dirty="0">
                <a:cs typeface="B Nazanin" panose="00000400000000000000" pitchFamily="2" charset="-78"/>
              </a:rPr>
              <a:t> </a:t>
            </a:r>
            <a:r>
              <a:rPr lang="en-US" sz="1300" dirty="0">
                <a:cs typeface="B Nazanin" panose="00000400000000000000" pitchFamily="2" charset="-78"/>
              </a:rPr>
              <a:t> </a:t>
            </a:r>
            <a:r>
              <a:rPr lang="fa-IR" sz="1300" dirty="0">
                <a:cs typeface="B Nazanin" panose="00000400000000000000" pitchFamily="2" charset="-78"/>
              </a:rPr>
              <a:t>برای ذخیره‌سازی داده‌ها.</a:t>
            </a:r>
          </a:p>
          <a:p>
            <a:pPr marL="152400" lvl="0" indent="0" algn="r" rtl="1">
              <a:lnSpc>
                <a:spcPct val="200000"/>
              </a:lnSpc>
              <a:buNone/>
            </a:pPr>
            <a:endParaRPr lang="en-US" sz="1300" dirty="0">
              <a:cs typeface="B Nazanin" panose="00000400000000000000" pitchFamily="2" charset="-78"/>
            </a:endParaRPr>
          </a:p>
        </p:txBody>
      </p:sp>
      <p:pic>
        <p:nvPicPr>
          <p:cNvPr id="5" name="Picture 4">
            <a:extLst>
              <a:ext uri="{FF2B5EF4-FFF2-40B4-BE49-F238E27FC236}">
                <a16:creationId xmlns:a16="http://schemas.microsoft.com/office/drawing/2014/main" id="{329DAD5C-29DE-4D0F-97CC-9FFB07082752}"/>
              </a:ext>
            </a:extLst>
          </p:cNvPr>
          <p:cNvPicPr>
            <a:picLocks noChangeAspect="1"/>
          </p:cNvPicPr>
          <p:nvPr/>
        </p:nvPicPr>
        <p:blipFill rotWithShape="1">
          <a:blip r:embed="rId4"/>
          <a:srcRect l="18206" t="4852" r="-4"/>
          <a:stretch/>
        </p:blipFill>
        <p:spPr>
          <a:xfrm rot="10800000">
            <a:off x="2063854" y="2784709"/>
            <a:ext cx="45719" cy="597688"/>
          </a:xfrm>
          <a:prstGeom prst="rect">
            <a:avLst/>
          </a:prstGeom>
        </p:spPr>
      </p:pic>
      <p:pic>
        <p:nvPicPr>
          <p:cNvPr id="15" name="Picture 14">
            <a:extLst>
              <a:ext uri="{FF2B5EF4-FFF2-40B4-BE49-F238E27FC236}">
                <a16:creationId xmlns:a16="http://schemas.microsoft.com/office/drawing/2014/main" id="{EC342DF3-EA27-492A-9199-0EADCD5847E3}"/>
              </a:ext>
            </a:extLst>
          </p:cNvPr>
          <p:cNvPicPr>
            <a:picLocks noChangeAspect="1"/>
          </p:cNvPicPr>
          <p:nvPr/>
        </p:nvPicPr>
        <p:blipFill rotWithShape="1">
          <a:blip r:embed="rId4"/>
          <a:srcRect l="18206" t="4852" r="-4"/>
          <a:stretch/>
        </p:blipFill>
        <p:spPr>
          <a:xfrm rot="10800000">
            <a:off x="2531438" y="3959816"/>
            <a:ext cx="46769" cy="611409"/>
          </a:xfrm>
          <a:prstGeom prst="rect">
            <a:avLst/>
          </a:prstGeom>
        </p:spPr>
      </p:pic>
      <p:pic>
        <p:nvPicPr>
          <p:cNvPr id="16" name="Picture 15">
            <a:extLst>
              <a:ext uri="{FF2B5EF4-FFF2-40B4-BE49-F238E27FC236}">
                <a16:creationId xmlns:a16="http://schemas.microsoft.com/office/drawing/2014/main" id="{8033F720-D71B-44D1-A170-BE7353DEEBAF}"/>
              </a:ext>
            </a:extLst>
          </p:cNvPr>
          <p:cNvPicPr>
            <a:picLocks noChangeAspect="1"/>
          </p:cNvPicPr>
          <p:nvPr/>
        </p:nvPicPr>
        <p:blipFill rotWithShape="1">
          <a:blip r:embed="rId4"/>
          <a:srcRect l="22340" t="5945" r="-6" b="-1"/>
          <a:stretch/>
        </p:blipFill>
        <p:spPr>
          <a:xfrm rot="10800000">
            <a:off x="2621495" y="1594805"/>
            <a:ext cx="45719" cy="622258"/>
          </a:xfrm>
          <a:prstGeom prst="rect">
            <a:avLst/>
          </a:prstGeom>
        </p:spPr>
      </p:pic>
    </p:spTree>
    <p:extLst>
      <p:ext uri="{BB962C8B-B14F-4D97-AF65-F5344CB8AC3E}">
        <p14:creationId xmlns:p14="http://schemas.microsoft.com/office/powerpoint/2010/main" val="278972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1"/>
          <p:cNvSpPr/>
          <p:nvPr/>
        </p:nvSpPr>
        <p:spPr>
          <a:xfrm>
            <a:off x="2119431" y="1749875"/>
            <a:ext cx="903900" cy="903900"/>
          </a:xfrm>
          <a:prstGeom prst="rect">
            <a:avLst/>
          </a:prstGeom>
          <a:solidFill>
            <a:schemeClr val="lt2"/>
          </a:solidFill>
          <a:ln>
            <a:noFill/>
          </a:ln>
        </p:spPr>
        <p:txBody>
          <a:bodyPr spcFirstLastPara="1" wrap="square" lIns="91425" tIns="91425" rIns="91425" bIns="91425" anchor="ctr" anchorCtr="0">
            <a:noAutofit/>
          </a:bodyPr>
          <a:lstStyle/>
          <a:p>
            <a:pPr algn="ctr"/>
            <a:endParaRPr>
              <a:latin typeface="Poppins"/>
              <a:ea typeface="Poppins"/>
              <a:cs typeface="Poppins"/>
              <a:sym typeface="Poppins"/>
            </a:endParaRPr>
          </a:p>
        </p:txBody>
      </p:sp>
      <p:sp>
        <p:nvSpPr>
          <p:cNvPr id="384" name="Google Shape;384;p41"/>
          <p:cNvSpPr/>
          <p:nvPr/>
        </p:nvSpPr>
        <p:spPr>
          <a:xfrm>
            <a:off x="6035427" y="1749875"/>
            <a:ext cx="903900" cy="903900"/>
          </a:xfrm>
          <a:prstGeom prst="rect">
            <a:avLst/>
          </a:prstGeom>
          <a:solidFill>
            <a:schemeClr val="lt2"/>
          </a:solidFill>
          <a:ln>
            <a:noFill/>
          </a:ln>
        </p:spPr>
        <p:txBody>
          <a:bodyPr spcFirstLastPara="1" wrap="square" lIns="91425" tIns="91425" rIns="91425" bIns="91425" anchor="ctr" anchorCtr="0">
            <a:noAutofit/>
          </a:bodyPr>
          <a:lstStyle/>
          <a:p>
            <a:pPr algn="ctr"/>
            <a:endParaRPr>
              <a:latin typeface="Poppins"/>
              <a:ea typeface="Poppins"/>
              <a:cs typeface="Poppins"/>
              <a:sym typeface="Poppins"/>
            </a:endParaRPr>
          </a:p>
        </p:txBody>
      </p:sp>
      <p:sp>
        <p:nvSpPr>
          <p:cNvPr id="385" name="Google Shape;385;p41"/>
          <p:cNvSpPr txBox="1">
            <a:spLocks noGrp="1"/>
          </p:cNvSpPr>
          <p:nvPr>
            <p:ph type="subTitle" idx="4"/>
          </p:nvPr>
        </p:nvSpPr>
        <p:spPr>
          <a:xfrm>
            <a:off x="5717171" y="2707118"/>
            <a:ext cx="1541400" cy="903900"/>
          </a:xfrm>
          <a:prstGeom prst="rect">
            <a:avLst/>
          </a:prstGeom>
        </p:spPr>
        <p:txBody>
          <a:bodyPr spcFirstLastPara="1" wrap="square" lIns="91425" tIns="91425" rIns="91425" bIns="91425" anchor="ctr" anchorCtr="0">
            <a:noAutofit/>
          </a:bodyPr>
          <a:lstStyle/>
          <a:p>
            <a:pPr marL="0" indent="0"/>
            <a:r>
              <a:rPr lang="fa-IR" sz="2800" dirty="0">
                <a:cs typeface="B Nazanin" panose="00000400000000000000" pitchFamily="2" charset="-78"/>
              </a:rPr>
              <a:t>فرانت‌اند</a:t>
            </a:r>
            <a:endParaRPr sz="2800" dirty="0">
              <a:cs typeface="B Nazanin" panose="00000400000000000000" pitchFamily="2" charset="-78"/>
            </a:endParaRPr>
          </a:p>
        </p:txBody>
      </p:sp>
      <p:sp>
        <p:nvSpPr>
          <p:cNvPr id="386" name="Google Shape;386;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fa-IR" dirty="0" err="1">
                <a:cs typeface="B Nazanin" panose="00000400000000000000" pitchFamily="2" charset="-78"/>
              </a:rPr>
              <a:t>بخش‌های</a:t>
            </a:r>
            <a:r>
              <a:rPr lang="fa-IR" dirty="0">
                <a:cs typeface="B Nazanin" panose="00000400000000000000" pitchFamily="2" charset="-78"/>
              </a:rPr>
              <a:t> اصلی سیستم</a:t>
            </a:r>
            <a:endParaRPr dirty="0">
              <a:cs typeface="B Nazanin" panose="00000400000000000000" pitchFamily="2" charset="-78"/>
            </a:endParaRPr>
          </a:p>
        </p:txBody>
      </p:sp>
      <p:sp>
        <p:nvSpPr>
          <p:cNvPr id="389" name="Google Shape;389;p41"/>
          <p:cNvSpPr txBox="1">
            <a:spLocks noGrp="1"/>
          </p:cNvSpPr>
          <p:nvPr>
            <p:ph type="subTitle" idx="3"/>
          </p:nvPr>
        </p:nvSpPr>
        <p:spPr>
          <a:xfrm>
            <a:off x="1814365" y="2707118"/>
            <a:ext cx="1541400" cy="903900"/>
          </a:xfrm>
          <a:prstGeom prst="rect">
            <a:avLst/>
          </a:prstGeom>
        </p:spPr>
        <p:txBody>
          <a:bodyPr spcFirstLastPara="1" wrap="square" lIns="91425" tIns="91425" rIns="91425" bIns="91425" anchor="ctr" anchorCtr="0">
            <a:noAutofit/>
          </a:bodyPr>
          <a:lstStyle/>
          <a:p>
            <a:pPr marL="0" indent="0"/>
            <a:r>
              <a:rPr lang="fa-IR" sz="2800" dirty="0">
                <a:cs typeface="B Nazanin" panose="00000400000000000000" pitchFamily="2" charset="-78"/>
              </a:rPr>
              <a:t>بک‌اند</a:t>
            </a:r>
            <a:endParaRPr sz="2800" dirty="0">
              <a:cs typeface="B Nazanin" panose="00000400000000000000" pitchFamily="2" charset="-78"/>
            </a:endParaRPr>
          </a:p>
        </p:txBody>
      </p:sp>
      <p:grpSp>
        <p:nvGrpSpPr>
          <p:cNvPr id="390" name="Google Shape;390;p41"/>
          <p:cNvGrpSpPr/>
          <p:nvPr/>
        </p:nvGrpSpPr>
        <p:grpSpPr>
          <a:xfrm>
            <a:off x="2327942" y="1941149"/>
            <a:ext cx="485891" cy="485928"/>
            <a:chOff x="4792819" y="2090612"/>
            <a:chExt cx="376762" cy="376791"/>
          </a:xfrm>
        </p:grpSpPr>
        <p:sp>
          <p:nvSpPr>
            <p:cNvPr id="391" name="Google Shape;391;p41"/>
            <p:cNvSpPr/>
            <p:nvPr/>
          </p:nvSpPr>
          <p:spPr>
            <a:xfrm>
              <a:off x="4992193" y="2179659"/>
              <a:ext cx="66298" cy="66270"/>
            </a:xfrm>
            <a:custGeom>
              <a:avLst/>
              <a:gdLst/>
              <a:ahLst/>
              <a:cxnLst/>
              <a:rect l="l" t="t" r="r" b="b"/>
              <a:pathLst>
                <a:path w="2346" h="2345" extrusionOk="0">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2" name="Google Shape;392;p41"/>
            <p:cNvSpPr/>
            <p:nvPr/>
          </p:nvSpPr>
          <p:spPr>
            <a:xfrm>
              <a:off x="4859767" y="2378327"/>
              <a:ext cx="22099" cy="22099"/>
            </a:xfrm>
            <a:custGeom>
              <a:avLst/>
              <a:gdLst/>
              <a:ahLst/>
              <a:cxnLst/>
              <a:rect l="l" t="t" r="r" b="b"/>
              <a:pathLst>
                <a:path w="782" h="782" extrusionOk="0">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spcFirstLastPara="1" wrap="square" lIns="91425" tIns="91425" rIns="91425" bIns="91425" anchor="ctr" anchorCtr="0">
              <a:noAutofit/>
            </a:bodyPr>
            <a:lstStyle/>
            <a:p>
              <a:endParaRPr/>
            </a:p>
          </p:txBody>
        </p:sp>
        <p:sp>
          <p:nvSpPr>
            <p:cNvPr id="393" name="Google Shape;393;p41"/>
            <p:cNvSpPr/>
            <p:nvPr/>
          </p:nvSpPr>
          <p:spPr>
            <a:xfrm>
              <a:off x="4792819" y="2090612"/>
              <a:ext cx="376762" cy="376791"/>
            </a:xfrm>
            <a:custGeom>
              <a:avLst/>
              <a:gdLst/>
              <a:ahLst/>
              <a:cxnLst/>
              <a:rect l="l" t="t" r="r" b="b"/>
              <a:pathLst>
                <a:path w="13332" h="13333" extrusionOk="0">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spcFirstLastPara="1" wrap="square" lIns="91425" tIns="91425" rIns="91425" bIns="91425" anchor="ctr" anchorCtr="0">
              <a:noAutofit/>
            </a:bodyPr>
            <a:lstStyle/>
            <a:p>
              <a:endParaRPr/>
            </a:p>
          </p:txBody>
        </p:sp>
      </p:grpSp>
      <p:grpSp>
        <p:nvGrpSpPr>
          <p:cNvPr id="2" name="Google Shape;4922;p69">
            <a:extLst>
              <a:ext uri="{FF2B5EF4-FFF2-40B4-BE49-F238E27FC236}">
                <a16:creationId xmlns:a16="http://schemas.microsoft.com/office/drawing/2014/main" id="{3005B5FB-E37B-1547-0386-7EDE0A6F7CA0}"/>
              </a:ext>
            </a:extLst>
          </p:cNvPr>
          <p:cNvGrpSpPr/>
          <p:nvPr/>
        </p:nvGrpSpPr>
        <p:grpSpPr>
          <a:xfrm>
            <a:off x="6259827" y="1974277"/>
            <a:ext cx="455096" cy="455096"/>
            <a:chOff x="6235400" y="249400"/>
            <a:chExt cx="481825" cy="481825"/>
          </a:xfrm>
          <a:solidFill>
            <a:srgbClr val="202A41"/>
          </a:solidFill>
        </p:grpSpPr>
        <p:sp>
          <p:nvSpPr>
            <p:cNvPr id="3" name="Google Shape;4923;p69">
              <a:extLst>
                <a:ext uri="{FF2B5EF4-FFF2-40B4-BE49-F238E27FC236}">
                  <a16:creationId xmlns:a16="http://schemas.microsoft.com/office/drawing/2014/main" id="{C3DC0F30-259A-1C2B-5BE8-251F7AB1A17E}"/>
                </a:ext>
              </a:extLst>
            </p:cNvPr>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4" name="Google Shape;4924;p69">
              <a:extLst>
                <a:ext uri="{FF2B5EF4-FFF2-40B4-BE49-F238E27FC236}">
                  <a16:creationId xmlns:a16="http://schemas.microsoft.com/office/drawing/2014/main" id="{DE861DB8-E450-E7C8-8000-00AFDDE9EDB3}"/>
                </a:ext>
              </a:extLst>
            </p:cNvPr>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5" name="Google Shape;4925;p69">
              <a:extLst>
                <a:ext uri="{FF2B5EF4-FFF2-40B4-BE49-F238E27FC236}">
                  <a16:creationId xmlns:a16="http://schemas.microsoft.com/office/drawing/2014/main" id="{7B223CAC-C44D-D935-50B7-2AADAB1278B5}"/>
                </a:ext>
              </a:extLst>
            </p:cNvPr>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6" name="Google Shape;4926;p69">
              <a:extLst>
                <a:ext uri="{FF2B5EF4-FFF2-40B4-BE49-F238E27FC236}">
                  <a16:creationId xmlns:a16="http://schemas.microsoft.com/office/drawing/2014/main" id="{7FFC22A4-A426-F8B8-E46D-0F80AFB8EFD3}"/>
                </a:ext>
              </a:extLst>
            </p:cNvPr>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7" name="Google Shape;4927;p69">
              <a:extLst>
                <a:ext uri="{FF2B5EF4-FFF2-40B4-BE49-F238E27FC236}">
                  <a16:creationId xmlns:a16="http://schemas.microsoft.com/office/drawing/2014/main" id="{42E74F89-0930-55DB-B489-5B9485564311}"/>
                </a:ext>
              </a:extLst>
            </p:cNvPr>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grpSp>
      <p:pic>
        <p:nvPicPr>
          <p:cNvPr id="8" name="Picture 7" descr="A blue and white logo&#10;&#10;AI-generated content may be incorrect.">
            <a:extLst>
              <a:ext uri="{FF2B5EF4-FFF2-40B4-BE49-F238E27FC236}">
                <a16:creationId xmlns:a16="http://schemas.microsoft.com/office/drawing/2014/main" id="{BF5481D2-1346-6100-D720-AF2C99720FFC}"/>
              </a:ext>
            </a:extLst>
          </p:cNvPr>
          <p:cNvPicPr>
            <a:picLocks noChangeAspect="1"/>
          </p:cNvPicPr>
          <p:nvPr/>
        </p:nvPicPr>
        <p:blipFill>
          <a:blip r:embed="rId3"/>
          <a:stretch>
            <a:fillRect/>
          </a:stretch>
        </p:blipFill>
        <p:spPr>
          <a:xfrm>
            <a:off x="344081" y="40638"/>
            <a:ext cx="657013" cy="657013"/>
          </a:xfrm>
          <a:prstGeom prst="rect">
            <a:avLst/>
          </a:prstGeom>
        </p:spPr>
      </p:pic>
      <p:sp>
        <p:nvSpPr>
          <p:cNvPr id="9" name="TextBox 8">
            <a:extLst>
              <a:ext uri="{FF2B5EF4-FFF2-40B4-BE49-F238E27FC236}">
                <a16:creationId xmlns:a16="http://schemas.microsoft.com/office/drawing/2014/main" id="{90669CCE-3F15-D777-806D-E3A418614FE2}"/>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0" name="TextBox 9">
            <a:extLst>
              <a:ext uri="{FF2B5EF4-FFF2-40B4-BE49-F238E27FC236}">
                <a16:creationId xmlns:a16="http://schemas.microsoft.com/office/drawing/2014/main" id="{93B5F58A-ED99-5109-E3AC-47289AEFF4FD}"/>
              </a:ext>
            </a:extLst>
          </p:cNvPr>
          <p:cNvSpPr txBox="1"/>
          <p:nvPr/>
        </p:nvSpPr>
        <p:spPr>
          <a:xfrm>
            <a:off x="0" y="4835723"/>
            <a:ext cx="596053" cy="307777"/>
          </a:xfrm>
          <a:prstGeom prst="rect">
            <a:avLst/>
          </a:prstGeom>
          <a:noFill/>
        </p:spPr>
        <p:txBody>
          <a:bodyPr wrap="square" rtlCol="1">
            <a:spAutoFit/>
          </a:bodyPr>
          <a:lstStyle/>
          <a:p>
            <a:pPr algn="ctr"/>
            <a:r>
              <a:rPr lang="fa-IR" b="1" dirty="0">
                <a:cs typeface="B Nazanin" panose="00000400000000000000" pitchFamily="2" charset="-78"/>
              </a:rPr>
              <a:t>14/29</a:t>
            </a:r>
          </a:p>
        </p:txBody>
      </p:sp>
      <p:sp>
        <p:nvSpPr>
          <p:cNvPr id="23" name="TextBox 22">
            <a:extLst>
              <a:ext uri="{FF2B5EF4-FFF2-40B4-BE49-F238E27FC236}">
                <a16:creationId xmlns:a16="http://schemas.microsoft.com/office/drawing/2014/main" id="{1F80BCD0-6088-4B06-9EFB-203227B09EF9}"/>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solidFill>
                <a:cs typeface="B Nazanin" panose="00000400000000000000" pitchFamily="2" charset="-78"/>
              </a:rPr>
              <a:t>محمدحسین ملکی و سپهر شیرازی - </a:t>
            </a:r>
            <a:r>
              <a:rPr lang="ar-SA" sz="1100" dirty="0">
                <a:solidFill>
                  <a:schemeClr val="bg1"/>
                </a:solidFill>
                <a:cs typeface="B Nazanin" panose="00000400000000000000" pitchFamily="2" charset="-78"/>
              </a:rPr>
              <a:t>طراحی و پیاده سازی سامانه آموزش تایپ ده انگشتی</a:t>
            </a:r>
            <a:endParaRPr lang="fa-IR" sz="1100" dirty="0">
              <a:solidFill>
                <a:schemeClr val="bg1"/>
              </a:solidFill>
              <a:cs typeface="B Nazanin" panose="000004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A54-50E7-34A3-8BBA-752CB4F02E8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7A5A759-75FE-876D-D777-CCD275AC7768}"/>
              </a:ext>
            </a:extLst>
          </p:cNvPr>
          <p:cNvSpPr>
            <a:spLocks noGrp="1"/>
          </p:cNvSpPr>
          <p:nvPr>
            <p:ph type="title"/>
          </p:nvPr>
        </p:nvSpPr>
        <p:spPr>
          <a:xfrm>
            <a:off x="720000" y="539500"/>
            <a:ext cx="7704000" cy="630722"/>
          </a:xfrm>
        </p:spPr>
        <p:txBody>
          <a:bodyPr/>
          <a:lstStyle/>
          <a:p>
            <a:r>
              <a:rPr lang="fa-IR" dirty="0">
                <a:cs typeface="B Nazanin" panose="00000400000000000000" pitchFamily="2" charset="-78"/>
              </a:rPr>
              <a:t>فرانت‌اند</a:t>
            </a:r>
          </a:p>
        </p:txBody>
      </p:sp>
      <p:pic>
        <p:nvPicPr>
          <p:cNvPr id="6" name="Picture 5">
            <a:extLst>
              <a:ext uri="{FF2B5EF4-FFF2-40B4-BE49-F238E27FC236}">
                <a16:creationId xmlns:a16="http://schemas.microsoft.com/office/drawing/2014/main" id="{FCF60EA8-14D2-ED44-6DB6-83CB849C65BE}"/>
              </a:ext>
            </a:extLst>
          </p:cNvPr>
          <p:cNvPicPr>
            <a:picLocks noChangeAspect="1"/>
          </p:cNvPicPr>
          <p:nvPr/>
        </p:nvPicPr>
        <p:blipFill>
          <a:blip r:embed="rId2"/>
          <a:srcRect/>
          <a:stretch/>
        </p:blipFill>
        <p:spPr>
          <a:xfrm>
            <a:off x="1001094" y="3749841"/>
            <a:ext cx="6793345" cy="1077382"/>
          </a:xfrm>
          <a:prstGeom prst="rect">
            <a:avLst/>
          </a:prstGeom>
        </p:spPr>
      </p:pic>
      <p:sp>
        <p:nvSpPr>
          <p:cNvPr id="3" name="Text Placeholder 2">
            <a:extLst>
              <a:ext uri="{FF2B5EF4-FFF2-40B4-BE49-F238E27FC236}">
                <a16:creationId xmlns:a16="http://schemas.microsoft.com/office/drawing/2014/main" id="{449F130E-0D83-59A0-BDEE-5A2B5BDBF5DB}"/>
              </a:ext>
            </a:extLst>
          </p:cNvPr>
          <p:cNvSpPr>
            <a:spLocks noGrp="1" noChangeArrowheads="1"/>
          </p:cNvSpPr>
          <p:nvPr>
            <p:ph type="body" idx="1"/>
          </p:nvPr>
        </p:nvSpPr>
        <p:spPr bwMode="auto">
          <a:xfrm>
            <a:off x="2199676" y="1233768"/>
            <a:ext cx="5439374"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مسئول نمایش رابط کاربری و ایجاد یک تجربه کاربری روان و جذاب.</a:t>
            </a:r>
          </a:p>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دریافت داده‌ها از بک‌اند و نمایش آن‌ها به کاربر (مانند متن آزمون و نمودار پیشرفت).</a:t>
            </a:r>
          </a:p>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مدیریت تعاملات کاربر (فشردن کلیدها، انتخاب گزینه‌ها و ارسال نتایج).</a:t>
            </a:r>
          </a:p>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استفاده از </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Vue.js </a:t>
            </a:r>
            <a:r>
              <a:rPr lang="fa-IR" altLang="fa-IR" sz="1500" dirty="0">
                <a:solidFill>
                  <a:schemeClr val="tx1"/>
                </a:solidFill>
                <a:latin typeface="Arial" panose="020B0604020202020204" pitchFamily="34" charset="0"/>
                <a:cs typeface="B Nazanin" panose="00000400000000000000" pitchFamily="2" charset="-78"/>
              </a:rPr>
              <a:t>و فریم‌ورک </a:t>
            </a:r>
            <a:r>
              <a:rPr lang="en-US" altLang="fa-IR" sz="1300" dirty="0" err="1">
                <a:solidFill>
                  <a:schemeClr val="tx1"/>
                </a:solidFill>
                <a:latin typeface="Arial" panose="020B0604020202020204" pitchFamily="34" charset="0"/>
                <a:cs typeface="+mj-cs"/>
              </a:rPr>
              <a:t>Nuxt</a:t>
            </a:r>
            <a:r>
              <a:rPr lang="en-US" altLang="fa-IR" sz="1300" dirty="0">
                <a:solidFill>
                  <a:schemeClr val="tx1"/>
                </a:solidFill>
                <a:latin typeface="Arial" panose="020B0604020202020204" pitchFamily="34" charset="0"/>
                <a:cs typeface="+mj-cs"/>
              </a:rPr>
              <a:t> 3</a:t>
            </a:r>
            <a:r>
              <a:rPr lang="fa-IR" altLang="fa-IR" sz="1300" dirty="0">
                <a:solidFill>
                  <a:schemeClr val="tx1"/>
                </a:solidFill>
                <a:latin typeface="Arial" panose="020B0604020202020204" pitchFamily="34" charset="0"/>
                <a:cs typeface="+mj-cs"/>
              </a:rPr>
              <a:t> </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برای پیاده‌سازی یک اپلیکیشن مدرن و سریع.</a:t>
            </a:r>
          </a:p>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بهره‌گیری از </a:t>
            </a:r>
            <a:r>
              <a:rPr lang="en-US" altLang="fa-IR" sz="1300" dirty="0" err="1">
                <a:solidFill>
                  <a:schemeClr val="tx1"/>
                </a:solidFill>
                <a:latin typeface="Arial" panose="020B0604020202020204" pitchFamily="34" charset="0"/>
                <a:cs typeface="B Nazanin" panose="00000400000000000000" pitchFamily="2" charset="-78"/>
              </a:rPr>
              <a:t>Pinia</a:t>
            </a:r>
            <a:r>
              <a:rPr lang="fa-IR" altLang="fa-IR" sz="1300" dirty="0">
                <a:solidFill>
                  <a:schemeClr val="tx1"/>
                </a:solidFill>
                <a:latin typeface="Arial" panose="020B0604020202020204" pitchFamily="34" charset="0"/>
                <a:cs typeface="B Nazanin" panose="00000400000000000000" pitchFamily="2" charset="-78"/>
              </a:rPr>
              <a:t> </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برای مدیریت متمرکز وضعیت برنامه.</a:t>
            </a:r>
          </a:p>
          <a:p>
            <a:pPr marL="0" lvl="0" indent="0" algn="r"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استفاده از </a:t>
            </a:r>
            <a:r>
              <a:rPr lang="en-US" altLang="fa-IR" sz="1300" dirty="0" err="1">
                <a:solidFill>
                  <a:schemeClr val="tx1"/>
                </a:solidFill>
                <a:latin typeface="Arial" panose="020B0604020202020204" pitchFamily="34" charset="0"/>
                <a:cs typeface="B Nazanin" panose="00000400000000000000" pitchFamily="2" charset="-78"/>
              </a:rPr>
              <a:t>TailwindCSS</a:t>
            </a:r>
            <a:r>
              <a:rPr lang="fa-IR" altLang="fa-IR" sz="1300" dirty="0">
                <a:solidFill>
                  <a:schemeClr val="tx1"/>
                </a:solidFill>
                <a:latin typeface="Arial" panose="020B0604020202020204" pitchFamily="34" charset="0"/>
                <a:cs typeface="B Nazanin" panose="00000400000000000000" pitchFamily="2" charset="-78"/>
              </a:rPr>
              <a:t> </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برای استایل‌دهی سریع و واکنش‌گرا.</a:t>
            </a:r>
          </a:p>
          <a:p>
            <a:pPr marL="0" marR="0" lvl="0" indent="0" algn="r" defTabSz="914400" rtl="1" eaLnBrk="0" fontAlgn="base" latinLnBrk="0" hangingPunct="0">
              <a:lnSpc>
                <a:spcPct val="150000"/>
              </a:lnSpc>
              <a:spcBef>
                <a:spcPct val="0"/>
              </a:spcBef>
              <a:spcAft>
                <a:spcPct val="0"/>
              </a:spcAft>
              <a:buClrTx/>
              <a:buSzTx/>
              <a:buNone/>
              <a:tabLst/>
            </a:pPr>
            <a:endParaRPr kumimoji="0" lang="fa-IR" altLang="fa-IR" sz="15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pic>
        <p:nvPicPr>
          <p:cNvPr id="5" name="Picture 4" descr="A blue and white logo&#10;&#10;AI-generated content may be incorrect.">
            <a:extLst>
              <a:ext uri="{FF2B5EF4-FFF2-40B4-BE49-F238E27FC236}">
                <a16:creationId xmlns:a16="http://schemas.microsoft.com/office/drawing/2014/main" id="{3B826578-D62B-DF02-B8AA-0C93D40A002B}"/>
              </a:ext>
            </a:extLst>
          </p:cNvPr>
          <p:cNvPicPr>
            <a:picLocks noChangeAspect="1"/>
          </p:cNvPicPr>
          <p:nvPr/>
        </p:nvPicPr>
        <p:blipFill>
          <a:blip r:embed="rId3"/>
          <a:stretch>
            <a:fillRect/>
          </a:stretch>
        </p:blipFill>
        <p:spPr>
          <a:xfrm>
            <a:off x="344081" y="40638"/>
            <a:ext cx="657013" cy="657013"/>
          </a:xfrm>
          <a:prstGeom prst="rect">
            <a:avLst/>
          </a:prstGeom>
        </p:spPr>
      </p:pic>
      <p:sp>
        <p:nvSpPr>
          <p:cNvPr id="7" name="TextBox 6">
            <a:extLst>
              <a:ext uri="{FF2B5EF4-FFF2-40B4-BE49-F238E27FC236}">
                <a16:creationId xmlns:a16="http://schemas.microsoft.com/office/drawing/2014/main" id="{42274F4E-8842-63D6-6942-0D10B66947E4}"/>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8" name="TextBox 7">
            <a:extLst>
              <a:ext uri="{FF2B5EF4-FFF2-40B4-BE49-F238E27FC236}">
                <a16:creationId xmlns:a16="http://schemas.microsoft.com/office/drawing/2014/main" id="{BFE97982-E2EE-CAEA-FFA1-96CF78832BF7}"/>
              </a:ext>
            </a:extLst>
          </p:cNvPr>
          <p:cNvSpPr txBox="1"/>
          <p:nvPr/>
        </p:nvSpPr>
        <p:spPr>
          <a:xfrm>
            <a:off x="0" y="4835723"/>
            <a:ext cx="636693" cy="307777"/>
          </a:xfrm>
          <a:prstGeom prst="rect">
            <a:avLst/>
          </a:prstGeom>
          <a:noFill/>
        </p:spPr>
        <p:txBody>
          <a:bodyPr wrap="square" rtlCol="1">
            <a:spAutoFit/>
          </a:bodyPr>
          <a:lstStyle/>
          <a:p>
            <a:pPr algn="ctr"/>
            <a:r>
              <a:rPr lang="fa-IR" b="1" dirty="0">
                <a:cs typeface="B Nazanin" panose="00000400000000000000" pitchFamily="2" charset="-78"/>
              </a:rPr>
              <a:t>15/25</a:t>
            </a:r>
          </a:p>
        </p:txBody>
      </p:sp>
      <p:sp>
        <p:nvSpPr>
          <p:cNvPr id="11" name="TextBox 10">
            <a:extLst>
              <a:ext uri="{FF2B5EF4-FFF2-40B4-BE49-F238E27FC236}">
                <a16:creationId xmlns:a16="http://schemas.microsoft.com/office/drawing/2014/main" id="{CA390183-D821-4164-BDC6-5907F90BB56F}"/>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3488773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EDC2-60D9-4307-6F2C-F80EA6ED0B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16F0475-75BD-B887-7ABA-EDF388005B54}"/>
              </a:ext>
            </a:extLst>
          </p:cNvPr>
          <p:cNvSpPr>
            <a:spLocks noGrp="1"/>
          </p:cNvSpPr>
          <p:nvPr>
            <p:ph type="title"/>
          </p:nvPr>
        </p:nvSpPr>
        <p:spPr>
          <a:xfrm>
            <a:off x="720000" y="539500"/>
            <a:ext cx="7704000" cy="630722"/>
          </a:xfrm>
        </p:spPr>
        <p:txBody>
          <a:bodyPr/>
          <a:lstStyle/>
          <a:p>
            <a:r>
              <a:rPr lang="fa-IR" dirty="0">
                <a:cs typeface="B Nazanin" panose="00000400000000000000" pitchFamily="2" charset="-78"/>
              </a:rPr>
              <a:t>بک‌اند</a:t>
            </a:r>
          </a:p>
        </p:txBody>
      </p:sp>
      <p:sp>
        <p:nvSpPr>
          <p:cNvPr id="4" name="Text Placeholder 3">
            <a:extLst>
              <a:ext uri="{FF2B5EF4-FFF2-40B4-BE49-F238E27FC236}">
                <a16:creationId xmlns:a16="http://schemas.microsoft.com/office/drawing/2014/main" id="{2F6E83E9-55DB-7DE7-0F09-C42ED3897A7F}"/>
              </a:ext>
            </a:extLst>
          </p:cNvPr>
          <p:cNvSpPr>
            <a:spLocks noGrp="1" noChangeArrowheads="1"/>
          </p:cNvSpPr>
          <p:nvPr>
            <p:ph type="body" idx="1"/>
          </p:nvPr>
        </p:nvSpPr>
        <p:spPr bwMode="auto">
          <a:xfrm>
            <a:off x="720000" y="1386435"/>
            <a:ext cx="7504655"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مدیریت منطق اصلی سیستم، پردازش درخواست‌ها و تأمین امنیت.</a:t>
            </a:r>
          </a:p>
          <a:p>
            <a:pPr marL="0" lvl="0" indent="0" algn="just"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ارتباط با پایگاه داده</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PostgreSQL</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از طریق</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Prisma</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ORM</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برای مدیریت داده‌ها.</a:t>
            </a:r>
          </a:p>
          <a:p>
            <a:pPr marL="0" lvl="0" indent="0" algn="just" rtl="1" eaLnBrk="0" fontAlgn="base" hangingPunct="0">
              <a:lnSpc>
                <a:spcPct val="150000"/>
              </a:lnSpc>
              <a:spcBef>
                <a:spcPct val="0"/>
              </a:spcBef>
              <a:spcAft>
                <a:spcPct val="0"/>
              </a:spcAft>
              <a:buClrTx/>
              <a:buSzTx/>
              <a:buNone/>
            </a:pPr>
            <a:r>
              <a:rPr lang="fa-IR" altLang="fa-IR" sz="1500" dirty="0">
                <a:solidFill>
                  <a:schemeClr val="tx1"/>
                </a:solidFill>
                <a:latin typeface="Arial" panose="020B0604020202020204" pitchFamily="34" charset="0"/>
                <a:cs typeface="B Nazanin" panose="00000400000000000000" pitchFamily="2" charset="-78"/>
              </a:rPr>
              <a:t>• پیاده‌سازی </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RESTful</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API</a:t>
            </a:r>
            <a:r>
              <a:rPr lang="fa-IR" altLang="fa-IR" sz="1500" dirty="0">
                <a:solidFill>
                  <a:schemeClr val="tx1"/>
                </a:solidFill>
                <a:latin typeface="Arial" panose="020B0604020202020204" pitchFamily="34" charset="0"/>
                <a:cs typeface="B Nazanin" panose="00000400000000000000" pitchFamily="2" charset="-78"/>
              </a:rPr>
              <a:t>با استفاده از فریم‌ورک سریع </a:t>
            </a:r>
            <a:r>
              <a:rPr lang="en-US" altLang="fa-IR" sz="1300" dirty="0">
                <a:solidFill>
                  <a:schemeClr val="tx1"/>
                </a:solidFill>
                <a:latin typeface="Arial" panose="020B0604020202020204" pitchFamily="34" charset="0"/>
                <a:cs typeface="B Nazanin" panose="00000400000000000000" pitchFamily="2" charset="-78"/>
              </a:rPr>
              <a:t>Fastify</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 بر بستر </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Node</a:t>
            </a:r>
            <a:r>
              <a:rPr lang="en-US" altLang="fa-IR" sz="1500" dirty="0">
                <a:solidFill>
                  <a:schemeClr val="tx1"/>
                </a:solidFill>
                <a:latin typeface="Arial" panose="020B0604020202020204" pitchFamily="34" charset="0"/>
                <a:cs typeface="B Nazanin" panose="00000400000000000000" pitchFamily="2" charset="-78"/>
              </a:rPr>
              <a:t>.</a:t>
            </a:r>
            <a:r>
              <a:rPr lang="en-US" altLang="fa-IR" sz="1300" dirty="0">
                <a:solidFill>
                  <a:schemeClr val="tx1"/>
                </a:solidFill>
                <a:latin typeface="Arial" panose="020B0604020202020204" pitchFamily="34" charset="0"/>
                <a:cs typeface="B Nazanin" panose="00000400000000000000" pitchFamily="2" charset="-78"/>
              </a:rPr>
              <a:t>js</a:t>
            </a:r>
          </a:p>
          <a:p>
            <a:pPr marL="0" lvl="0" indent="0" algn="just" rtl="1" eaLnBrk="0" fontAlgn="base" hangingPunct="0">
              <a:lnSpc>
                <a:spcPct val="150000"/>
              </a:lnSpc>
              <a:spcBef>
                <a:spcPct val="0"/>
              </a:spcBef>
              <a:spcAft>
                <a:spcPct val="0"/>
              </a:spcAft>
              <a:buClrTx/>
              <a:buSzTx/>
              <a:buNone/>
            </a:pP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احراز هویت کاربران با</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a:solidFill>
                  <a:schemeClr val="tx1"/>
                </a:solidFill>
                <a:latin typeface="Arial" panose="020B0604020202020204" pitchFamily="34" charset="0"/>
                <a:cs typeface="B Nazanin" panose="00000400000000000000" pitchFamily="2" charset="-78"/>
              </a:rPr>
              <a:t>JWT</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و مدیریت امن رمزهای عبور با </a:t>
            </a:r>
            <a:r>
              <a:rPr lang="en-US" altLang="fa-IR" sz="1500" dirty="0">
                <a:solidFill>
                  <a:schemeClr val="tx1"/>
                </a:solidFill>
                <a:latin typeface="Arial" panose="020B0604020202020204" pitchFamily="34" charset="0"/>
                <a:cs typeface="B Nazanin" panose="00000400000000000000" pitchFamily="2" charset="-78"/>
              </a:rPr>
              <a:t> .</a:t>
            </a:r>
            <a:r>
              <a:rPr lang="en-US" altLang="fa-IR" sz="1300" dirty="0" err="1">
                <a:solidFill>
                  <a:schemeClr val="tx1"/>
                </a:solidFill>
                <a:latin typeface="Arial" panose="020B0604020202020204" pitchFamily="34" charset="0"/>
                <a:cs typeface="B Nazanin" panose="00000400000000000000" pitchFamily="2" charset="-78"/>
              </a:rPr>
              <a:t>Bcrypt</a:t>
            </a:r>
            <a:endParaRPr lang="en-US" altLang="fa-IR" sz="1300" dirty="0">
              <a:solidFill>
                <a:schemeClr val="tx1"/>
              </a:solidFill>
              <a:latin typeface="Arial" panose="020B0604020202020204" pitchFamily="34" charset="0"/>
              <a:cs typeface="B Nazanin" panose="00000400000000000000" pitchFamily="2" charset="-78"/>
            </a:endParaRPr>
          </a:p>
          <a:p>
            <a:pPr marL="0" lvl="0" indent="0" algn="just" rtl="1" eaLnBrk="0" fontAlgn="base" hangingPunct="0">
              <a:lnSpc>
                <a:spcPct val="150000"/>
              </a:lnSpc>
              <a:spcBef>
                <a:spcPct val="0"/>
              </a:spcBef>
              <a:spcAft>
                <a:spcPct val="0"/>
              </a:spcAft>
              <a:buClrTx/>
              <a:buSzTx/>
              <a:buNone/>
            </a:pPr>
            <a:r>
              <a:rPr lang="en-US" altLang="fa-IR" sz="1500" dirty="0">
                <a:solidFill>
                  <a:schemeClr val="tx1"/>
                </a:solidFill>
                <a:latin typeface="Arial" panose="020B0604020202020204" pitchFamily="34" charset="0"/>
                <a:cs typeface="B Nazanin" panose="00000400000000000000" pitchFamily="2" charset="-78"/>
              </a:rPr>
              <a:t>•</a:t>
            </a:r>
            <a:r>
              <a:rPr lang="fa-IR" altLang="fa-IR" sz="1500" dirty="0">
                <a:solidFill>
                  <a:schemeClr val="tx1"/>
                </a:solidFill>
                <a:latin typeface="Arial" panose="020B0604020202020204" pitchFamily="34" charset="0"/>
                <a:cs typeface="B Nazanin" panose="00000400000000000000" pitchFamily="2" charset="-78"/>
              </a:rPr>
              <a:t> ارسال پاسخ‌های ساختاریافته</a:t>
            </a:r>
            <a:r>
              <a:rPr lang="en-US" altLang="fa-IR" sz="1300" dirty="0">
                <a:solidFill>
                  <a:schemeClr val="tx1"/>
                </a:solidFill>
                <a:latin typeface="Arial" panose="020B0604020202020204" pitchFamily="34" charset="0"/>
                <a:cs typeface="B Nazanin" panose="00000400000000000000" pitchFamily="2" charset="-78"/>
              </a:rPr>
              <a:t>(JSON)</a:t>
            </a:r>
            <a:r>
              <a:rPr lang="en-US" altLang="fa-IR" sz="1500" dirty="0">
                <a:solidFill>
                  <a:schemeClr val="tx1"/>
                </a:solidFill>
                <a:latin typeface="Arial" panose="020B0604020202020204" pitchFamily="34" charset="0"/>
                <a:cs typeface="B Nazanin" panose="00000400000000000000" pitchFamily="2" charset="-78"/>
              </a:rPr>
              <a:t> </a:t>
            </a:r>
            <a:r>
              <a:rPr lang="fa-IR" altLang="fa-IR" sz="1500" dirty="0">
                <a:solidFill>
                  <a:schemeClr val="tx1"/>
                </a:solidFill>
                <a:latin typeface="Arial" panose="020B0604020202020204" pitchFamily="34" charset="0"/>
                <a:cs typeface="B Nazanin" panose="00000400000000000000" pitchFamily="2" charset="-78"/>
              </a:rPr>
              <a:t>به فرانت‌اند.</a:t>
            </a:r>
          </a:p>
          <a:p>
            <a:pPr marL="285750" indent="-285750" algn="just" rtl="1" eaLnBrk="0" fontAlgn="base" hangingPunct="0">
              <a:lnSpc>
                <a:spcPct val="150000"/>
              </a:lnSpc>
              <a:spcBef>
                <a:spcPct val="0"/>
              </a:spcBef>
              <a:spcAft>
                <a:spcPct val="0"/>
              </a:spcAft>
              <a:buClrTx/>
              <a:buSzPct val="50000"/>
            </a:pPr>
            <a:r>
              <a:rPr lang="fa-IR" altLang="fa-IR" sz="1500" dirty="0">
                <a:solidFill>
                  <a:schemeClr val="tx1"/>
                </a:solidFill>
                <a:latin typeface="Arial" panose="020B0604020202020204" pitchFamily="34" charset="0"/>
                <a:cs typeface="B Nazanin" panose="00000400000000000000" pitchFamily="2" charset="-78"/>
              </a:rPr>
              <a:t>بازیابی رمزعبور با استفاده از رمز یکبار مصرف ارسال شده به ایمیل (</a:t>
            </a:r>
            <a:r>
              <a:rPr lang="en-US" altLang="fa-IR" sz="1300" dirty="0">
                <a:solidFill>
                  <a:schemeClr val="tx1"/>
                </a:solidFill>
                <a:latin typeface="Arial" panose="020B0604020202020204" pitchFamily="34" charset="0"/>
                <a:cs typeface="B Nazanin" panose="00000400000000000000" pitchFamily="2" charset="-78"/>
              </a:rPr>
              <a:t>OTP</a:t>
            </a:r>
            <a:r>
              <a:rPr lang="fa-IR" altLang="fa-IR" sz="1500" dirty="0">
                <a:solidFill>
                  <a:schemeClr val="tx1"/>
                </a:solidFill>
                <a:latin typeface="Arial" panose="020B0604020202020204" pitchFamily="34" charset="0"/>
                <a:cs typeface="B Nazanin" panose="00000400000000000000" pitchFamily="2" charset="-78"/>
              </a:rPr>
              <a:t>)</a:t>
            </a:r>
          </a:p>
        </p:txBody>
      </p:sp>
      <p:pic>
        <p:nvPicPr>
          <p:cNvPr id="7" name="Picture 6" descr="A blue and white logo&#10;&#10;AI-generated content may be incorrect.">
            <a:extLst>
              <a:ext uri="{FF2B5EF4-FFF2-40B4-BE49-F238E27FC236}">
                <a16:creationId xmlns:a16="http://schemas.microsoft.com/office/drawing/2014/main" id="{E967972B-3F01-FBEB-2A21-9A66A218F4AF}"/>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A32C3FCA-DD48-FF5E-674F-2766604A8E8C}"/>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E89772D0-DE37-F172-A7E2-938DD139C1F9}"/>
              </a:ext>
            </a:extLst>
          </p:cNvPr>
          <p:cNvSpPr txBox="1"/>
          <p:nvPr/>
        </p:nvSpPr>
        <p:spPr>
          <a:xfrm>
            <a:off x="0" y="4835723"/>
            <a:ext cx="589280" cy="307777"/>
          </a:xfrm>
          <a:prstGeom prst="rect">
            <a:avLst/>
          </a:prstGeom>
          <a:noFill/>
        </p:spPr>
        <p:txBody>
          <a:bodyPr wrap="square" rtlCol="1">
            <a:spAutoFit/>
          </a:bodyPr>
          <a:lstStyle/>
          <a:p>
            <a:pPr algn="ctr"/>
            <a:r>
              <a:rPr lang="fa-IR" b="1" dirty="0">
                <a:cs typeface="B Nazanin" panose="00000400000000000000" pitchFamily="2" charset="-78"/>
              </a:rPr>
              <a:t>16/29</a:t>
            </a:r>
          </a:p>
        </p:txBody>
      </p:sp>
      <p:sp>
        <p:nvSpPr>
          <p:cNvPr id="10" name="TextBox 9">
            <a:extLst>
              <a:ext uri="{FF2B5EF4-FFF2-40B4-BE49-F238E27FC236}">
                <a16:creationId xmlns:a16="http://schemas.microsoft.com/office/drawing/2014/main" id="{36F90E5F-62DF-4A64-9985-33181EC16929}"/>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2" name="Picture 11">
            <a:extLst>
              <a:ext uri="{FF2B5EF4-FFF2-40B4-BE49-F238E27FC236}">
                <a16:creationId xmlns:a16="http://schemas.microsoft.com/office/drawing/2014/main" id="{67DF4066-B122-4476-A14D-57ABB768971B}"/>
              </a:ext>
            </a:extLst>
          </p:cNvPr>
          <p:cNvPicPr>
            <a:picLocks noChangeAspect="1"/>
          </p:cNvPicPr>
          <p:nvPr/>
        </p:nvPicPr>
        <p:blipFill>
          <a:blip r:embed="rId3"/>
          <a:stretch>
            <a:fillRect/>
          </a:stretch>
        </p:blipFill>
        <p:spPr>
          <a:xfrm>
            <a:off x="845356" y="3946976"/>
            <a:ext cx="7253942" cy="710690"/>
          </a:xfrm>
          <a:prstGeom prst="rect">
            <a:avLst/>
          </a:prstGeom>
        </p:spPr>
      </p:pic>
      <p:sp>
        <p:nvSpPr>
          <p:cNvPr id="3" name="TextBox 2">
            <a:extLst>
              <a:ext uri="{FF2B5EF4-FFF2-40B4-BE49-F238E27FC236}">
                <a16:creationId xmlns:a16="http://schemas.microsoft.com/office/drawing/2014/main" id="{EC544DE2-73D3-45D7-B160-0216332EC14E}"/>
              </a:ext>
            </a:extLst>
          </p:cNvPr>
          <p:cNvSpPr txBox="1"/>
          <p:nvPr/>
        </p:nvSpPr>
        <p:spPr>
          <a:xfrm>
            <a:off x="6959126" y="4085790"/>
            <a:ext cx="954107" cy="261610"/>
          </a:xfrm>
          <a:prstGeom prst="rect">
            <a:avLst/>
          </a:prstGeom>
          <a:noFill/>
        </p:spPr>
        <p:txBody>
          <a:bodyPr wrap="none" rtlCol="1">
            <a:spAutoFit/>
          </a:bodyPr>
          <a:lstStyle/>
          <a:p>
            <a:r>
              <a:rPr lang="en-US" sz="1100" dirty="0">
                <a:solidFill>
                  <a:schemeClr val="accent3">
                    <a:lumMod val="25000"/>
                  </a:schemeClr>
                </a:solidFill>
                <a:latin typeface="Excalidraw"/>
              </a:rPr>
              <a:t>(PostgreSQL) </a:t>
            </a:r>
            <a:endParaRPr lang="fa-IR" sz="1100" dirty="0">
              <a:solidFill>
                <a:schemeClr val="accent3">
                  <a:lumMod val="25000"/>
                </a:schemeClr>
              </a:solidFill>
              <a:latin typeface="Excalidraw"/>
            </a:endParaRPr>
          </a:p>
        </p:txBody>
      </p:sp>
      <p:sp>
        <p:nvSpPr>
          <p:cNvPr id="13" name="TextBox 12">
            <a:extLst>
              <a:ext uri="{FF2B5EF4-FFF2-40B4-BE49-F238E27FC236}">
                <a16:creationId xmlns:a16="http://schemas.microsoft.com/office/drawing/2014/main" id="{A830D33C-5F38-4528-A94C-96D813C9DDA4}"/>
              </a:ext>
            </a:extLst>
          </p:cNvPr>
          <p:cNvSpPr txBox="1"/>
          <p:nvPr/>
        </p:nvSpPr>
        <p:spPr>
          <a:xfrm>
            <a:off x="4572000" y="4070401"/>
            <a:ext cx="673582" cy="276999"/>
          </a:xfrm>
          <a:prstGeom prst="rect">
            <a:avLst/>
          </a:prstGeom>
          <a:noFill/>
        </p:spPr>
        <p:txBody>
          <a:bodyPr wrap="none" rtlCol="1">
            <a:spAutoFit/>
          </a:bodyPr>
          <a:lstStyle/>
          <a:p>
            <a:r>
              <a:rPr lang="en-US" sz="1200" dirty="0">
                <a:solidFill>
                  <a:schemeClr val="accent3">
                    <a:lumMod val="25000"/>
                  </a:schemeClr>
                </a:solidFill>
                <a:latin typeface="Excalidraw "/>
              </a:rPr>
              <a:t>Fastify) </a:t>
            </a:r>
            <a:endParaRPr lang="fa-IR" sz="1200" dirty="0">
              <a:solidFill>
                <a:schemeClr val="accent3">
                  <a:lumMod val="25000"/>
                </a:schemeClr>
              </a:solidFill>
              <a:latin typeface="Excalidraw "/>
            </a:endParaRPr>
          </a:p>
        </p:txBody>
      </p:sp>
    </p:spTree>
    <p:extLst>
      <p:ext uri="{BB962C8B-B14F-4D97-AF65-F5344CB8AC3E}">
        <p14:creationId xmlns:p14="http://schemas.microsoft.com/office/powerpoint/2010/main" val="320788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CE983-6C25-552E-1014-8FEC98CFFB34}"/>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9341DD6B-3092-F0B5-961C-079585C0DA67}"/>
              </a:ext>
            </a:extLst>
          </p:cNvPr>
          <p:cNvSpPr txBox="1"/>
          <p:nvPr/>
        </p:nvSpPr>
        <p:spPr>
          <a:xfrm>
            <a:off x="6367622" y="3821737"/>
            <a:ext cx="995680" cy="307777"/>
          </a:xfrm>
          <a:prstGeom prst="rect">
            <a:avLst/>
          </a:prstGeom>
          <a:noFill/>
        </p:spPr>
        <p:txBody>
          <a:bodyPr wrap="square" rtlCol="1">
            <a:spAutoFit/>
          </a:bodyPr>
          <a:lstStyle/>
          <a:p>
            <a:pPr algn="ctr" rtl="1"/>
            <a:r>
              <a:rPr lang="fa-IR" dirty="0">
                <a:cs typeface="B Nazanin" panose="00000400000000000000" pitchFamily="2" charset="-78"/>
              </a:rPr>
              <a:t>صفحه ورود</a:t>
            </a:r>
          </a:p>
        </p:txBody>
      </p:sp>
      <p:sp>
        <p:nvSpPr>
          <p:cNvPr id="10" name="TextBox 9">
            <a:extLst>
              <a:ext uri="{FF2B5EF4-FFF2-40B4-BE49-F238E27FC236}">
                <a16:creationId xmlns:a16="http://schemas.microsoft.com/office/drawing/2014/main" id="{E0842D93-EE95-B2AE-9F21-92850D9C67DE}"/>
              </a:ext>
            </a:extLst>
          </p:cNvPr>
          <p:cNvSpPr txBox="1"/>
          <p:nvPr/>
        </p:nvSpPr>
        <p:spPr>
          <a:xfrm>
            <a:off x="1963786" y="3821737"/>
            <a:ext cx="995680" cy="307777"/>
          </a:xfrm>
          <a:prstGeom prst="rect">
            <a:avLst/>
          </a:prstGeom>
          <a:noFill/>
        </p:spPr>
        <p:txBody>
          <a:bodyPr wrap="square" rtlCol="1">
            <a:spAutoFit/>
          </a:bodyPr>
          <a:lstStyle/>
          <a:p>
            <a:pPr algn="ctr" rtl="1"/>
            <a:r>
              <a:rPr lang="fa-IR" dirty="0">
                <a:cs typeface="B Nazanin" panose="00000400000000000000" pitchFamily="2" charset="-78"/>
              </a:rPr>
              <a:t>صفحه </a:t>
            </a:r>
            <a:r>
              <a:rPr lang="fa-IR" dirty="0" err="1">
                <a:cs typeface="B Nazanin" panose="00000400000000000000" pitchFamily="2" charset="-78"/>
              </a:rPr>
              <a:t>ثبت‌نام</a:t>
            </a:r>
            <a:endParaRPr lang="fa-IR" dirty="0">
              <a:cs typeface="B Nazanin" panose="00000400000000000000" pitchFamily="2" charset="-78"/>
            </a:endParaRPr>
          </a:p>
        </p:txBody>
      </p:sp>
      <p:pic>
        <p:nvPicPr>
          <p:cNvPr id="11" name="Picture 10" descr="A blue and white logo&#10;&#10;AI-generated content may be incorrect.">
            <a:extLst>
              <a:ext uri="{FF2B5EF4-FFF2-40B4-BE49-F238E27FC236}">
                <a16:creationId xmlns:a16="http://schemas.microsoft.com/office/drawing/2014/main" id="{729C347A-C53D-AA2F-E19B-0E016BE78739}"/>
              </a:ext>
            </a:extLst>
          </p:cNvPr>
          <p:cNvPicPr>
            <a:picLocks noChangeAspect="1"/>
          </p:cNvPicPr>
          <p:nvPr/>
        </p:nvPicPr>
        <p:blipFill>
          <a:blip r:embed="rId2"/>
          <a:stretch>
            <a:fillRect/>
          </a:stretch>
        </p:blipFill>
        <p:spPr>
          <a:xfrm>
            <a:off x="344081" y="40638"/>
            <a:ext cx="657013" cy="657013"/>
          </a:xfrm>
          <a:prstGeom prst="rect">
            <a:avLst/>
          </a:prstGeom>
        </p:spPr>
      </p:pic>
      <p:sp>
        <p:nvSpPr>
          <p:cNvPr id="12" name="TextBox 11">
            <a:extLst>
              <a:ext uri="{FF2B5EF4-FFF2-40B4-BE49-F238E27FC236}">
                <a16:creationId xmlns:a16="http://schemas.microsoft.com/office/drawing/2014/main" id="{6AA4CFE4-AD0A-7D03-A181-B80126625AF0}"/>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3" name="TextBox 12">
            <a:extLst>
              <a:ext uri="{FF2B5EF4-FFF2-40B4-BE49-F238E27FC236}">
                <a16:creationId xmlns:a16="http://schemas.microsoft.com/office/drawing/2014/main" id="{67624C73-2BD8-32C2-BB22-D2FD5DEFF438}"/>
              </a:ext>
            </a:extLst>
          </p:cNvPr>
          <p:cNvSpPr txBox="1"/>
          <p:nvPr/>
        </p:nvSpPr>
        <p:spPr>
          <a:xfrm>
            <a:off x="0" y="4835723"/>
            <a:ext cx="629920"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17/29</a:t>
            </a:r>
          </a:p>
        </p:txBody>
      </p:sp>
      <p:pic>
        <p:nvPicPr>
          <p:cNvPr id="15" name="Picture 14">
            <a:extLst>
              <a:ext uri="{FF2B5EF4-FFF2-40B4-BE49-F238E27FC236}">
                <a16:creationId xmlns:a16="http://schemas.microsoft.com/office/drawing/2014/main" id="{DC5318FF-E318-47BC-A767-E92F77C767A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366" y="1530575"/>
            <a:ext cx="4357688" cy="2082349"/>
          </a:xfrm>
          <a:prstGeom prst="rect">
            <a:avLst/>
          </a:prstGeom>
          <a:noFill/>
          <a:ln w="19050">
            <a:solidFill>
              <a:schemeClr val="tx1"/>
            </a:solidFill>
          </a:ln>
        </p:spPr>
      </p:pic>
      <p:sp>
        <p:nvSpPr>
          <p:cNvPr id="16" name="TextBox 15">
            <a:extLst>
              <a:ext uri="{FF2B5EF4-FFF2-40B4-BE49-F238E27FC236}">
                <a16:creationId xmlns:a16="http://schemas.microsoft.com/office/drawing/2014/main" id="{B6EBCF34-6BEC-4610-A2BE-59E367BB1D5E}"/>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7" name="Picture 16">
            <a:extLst>
              <a:ext uri="{FF2B5EF4-FFF2-40B4-BE49-F238E27FC236}">
                <a16:creationId xmlns:a16="http://schemas.microsoft.com/office/drawing/2014/main" id="{A9BF9F07-3F02-4443-AF26-0BABB718975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530575"/>
            <a:ext cx="4357688" cy="2072068"/>
          </a:xfrm>
          <a:prstGeom prst="rect">
            <a:avLst/>
          </a:prstGeom>
          <a:noFill/>
          <a:ln w="19050">
            <a:solidFill>
              <a:schemeClr val="tx1"/>
            </a:solidFill>
          </a:ln>
        </p:spPr>
      </p:pic>
    </p:spTree>
    <p:extLst>
      <p:ext uri="{BB962C8B-B14F-4D97-AF65-F5344CB8AC3E}">
        <p14:creationId xmlns:p14="http://schemas.microsoft.com/office/powerpoint/2010/main" val="427556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701950" y="3920789"/>
            <a:ext cx="2811299" cy="523220"/>
          </a:xfrm>
          <a:prstGeom prst="rect">
            <a:avLst/>
          </a:prstGeom>
          <a:noFill/>
        </p:spPr>
        <p:txBody>
          <a:bodyPr wrap="square" rtlCol="1">
            <a:spAutoFit/>
          </a:bodyPr>
          <a:lstStyle/>
          <a:p>
            <a:pPr algn="ctr" rtl="1"/>
            <a:r>
              <a:rPr lang="fa-IR" dirty="0">
                <a:cs typeface="B Nazanin" panose="00000400000000000000" pitchFamily="2" charset="-78"/>
              </a:rPr>
              <a:t>نمایی از یک درس آموزشی با کیبورد راهنمای تصویری انگشتان</a:t>
            </a:r>
          </a:p>
        </p:txBody>
      </p:sp>
      <p:sp>
        <p:nvSpPr>
          <p:cNvPr id="10" name="TextBox 9">
            <a:extLst>
              <a:ext uri="{FF2B5EF4-FFF2-40B4-BE49-F238E27FC236}">
                <a16:creationId xmlns:a16="http://schemas.microsoft.com/office/drawing/2014/main" id="{F49A6D1E-11B7-3463-6BA6-329D2CD03D3C}"/>
              </a:ext>
            </a:extLst>
          </p:cNvPr>
          <p:cNvSpPr txBox="1"/>
          <p:nvPr/>
        </p:nvSpPr>
        <p:spPr>
          <a:xfrm>
            <a:off x="1188644" y="3920789"/>
            <a:ext cx="2470060" cy="307777"/>
          </a:xfrm>
          <a:prstGeom prst="rect">
            <a:avLst/>
          </a:prstGeom>
          <a:noFill/>
        </p:spPr>
        <p:txBody>
          <a:bodyPr wrap="square" rtlCol="1">
            <a:spAutoFit/>
          </a:bodyPr>
          <a:lstStyle/>
          <a:p>
            <a:pPr algn="ctr" rtl="1"/>
            <a:r>
              <a:rPr lang="fa-IR" dirty="0">
                <a:cs typeface="B Nazanin" panose="00000400000000000000" pitchFamily="2" charset="-78"/>
              </a:rPr>
              <a:t>نمایی از درس های آموزشی سامانه</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18/29</a:t>
            </a:r>
          </a:p>
        </p:txBody>
      </p:sp>
      <p:pic>
        <p:nvPicPr>
          <p:cNvPr id="13" name="Picture 12">
            <a:extLst>
              <a:ext uri="{FF2B5EF4-FFF2-40B4-BE49-F238E27FC236}">
                <a16:creationId xmlns:a16="http://schemas.microsoft.com/office/drawing/2014/main" id="{A83DFE10-2D75-4326-9822-CFCC3E17CCA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903" y="1608935"/>
            <a:ext cx="4351173" cy="2097967"/>
          </a:xfrm>
          <a:prstGeom prst="rect">
            <a:avLst/>
          </a:prstGeom>
          <a:noFill/>
          <a:ln w="19050">
            <a:solidFill>
              <a:schemeClr val="tx1"/>
            </a:solidFill>
          </a:ln>
        </p:spPr>
      </p:pic>
      <p:pic>
        <p:nvPicPr>
          <p:cNvPr id="14" name="Picture 13">
            <a:extLst>
              <a:ext uri="{FF2B5EF4-FFF2-40B4-BE49-F238E27FC236}">
                <a16:creationId xmlns:a16="http://schemas.microsoft.com/office/drawing/2014/main" id="{9283C368-2081-4F03-9940-19352113562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1070" y="1608936"/>
            <a:ext cx="4351172" cy="2107335"/>
          </a:xfrm>
          <a:prstGeom prst="rect">
            <a:avLst/>
          </a:prstGeom>
          <a:noFill/>
          <a:ln w="19050">
            <a:solidFill>
              <a:schemeClr val="tx1"/>
            </a:solidFill>
          </a:ln>
        </p:spPr>
      </p:pic>
      <p:sp>
        <p:nvSpPr>
          <p:cNvPr id="15" name="TextBox 14">
            <a:extLst>
              <a:ext uri="{FF2B5EF4-FFF2-40B4-BE49-F238E27FC236}">
                <a16:creationId xmlns:a16="http://schemas.microsoft.com/office/drawing/2014/main" id="{039881DD-F97D-4041-A089-700950A73F53}"/>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800555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612701" y="3935076"/>
            <a:ext cx="2811299" cy="307777"/>
          </a:xfrm>
          <a:prstGeom prst="rect">
            <a:avLst/>
          </a:prstGeom>
          <a:noFill/>
        </p:spPr>
        <p:txBody>
          <a:bodyPr wrap="square" rtlCol="1">
            <a:spAutoFit/>
          </a:bodyPr>
          <a:lstStyle/>
          <a:p>
            <a:pPr algn="ctr" rtl="1"/>
            <a:r>
              <a:rPr lang="fa-IR" dirty="0">
                <a:cs typeface="B Nazanin" panose="00000400000000000000" pitchFamily="2" charset="-78"/>
              </a:rPr>
              <a:t>نمایی از جدول رتبه بندی بر اساس سرعت</a:t>
            </a:r>
          </a:p>
        </p:txBody>
      </p:sp>
      <p:sp>
        <p:nvSpPr>
          <p:cNvPr id="10" name="TextBox 9">
            <a:extLst>
              <a:ext uri="{FF2B5EF4-FFF2-40B4-BE49-F238E27FC236}">
                <a16:creationId xmlns:a16="http://schemas.microsoft.com/office/drawing/2014/main" id="{F49A6D1E-11B7-3463-6BA6-329D2CD03D3C}"/>
              </a:ext>
            </a:extLst>
          </p:cNvPr>
          <p:cNvSpPr txBox="1"/>
          <p:nvPr/>
        </p:nvSpPr>
        <p:spPr>
          <a:xfrm>
            <a:off x="972940" y="3878120"/>
            <a:ext cx="2733275" cy="523220"/>
          </a:xfrm>
          <a:prstGeom prst="rect">
            <a:avLst/>
          </a:prstGeom>
          <a:noFill/>
        </p:spPr>
        <p:txBody>
          <a:bodyPr wrap="square" rtlCol="1">
            <a:spAutoFit/>
          </a:bodyPr>
          <a:lstStyle/>
          <a:p>
            <a:pPr algn="ctr" rtl="1"/>
            <a:r>
              <a:rPr lang="fa-IR" dirty="0">
                <a:cs typeface="B Nazanin" panose="00000400000000000000" pitchFamily="2" charset="-78"/>
              </a:rPr>
              <a:t>نمای صفحه انجام تست سرعت با هایلایت آنی کاراکترها و نمایشگرهای زنده</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19/29</a:t>
            </a:r>
          </a:p>
        </p:txBody>
      </p:sp>
      <p:pic>
        <p:nvPicPr>
          <p:cNvPr id="15" name="Picture 14">
            <a:extLst>
              <a:ext uri="{FF2B5EF4-FFF2-40B4-BE49-F238E27FC236}">
                <a16:creationId xmlns:a16="http://schemas.microsoft.com/office/drawing/2014/main" id="{7B4DFE4A-DA29-47BC-A722-F3CD6AF91D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78" y="1568423"/>
            <a:ext cx="4321337" cy="2144758"/>
          </a:xfrm>
          <a:prstGeom prst="rect">
            <a:avLst/>
          </a:prstGeom>
          <a:noFill/>
          <a:ln w="19050">
            <a:solidFill>
              <a:schemeClr val="tx1"/>
            </a:solidFill>
          </a:ln>
        </p:spPr>
      </p:pic>
      <p:pic>
        <p:nvPicPr>
          <p:cNvPr id="16" name="Picture 15">
            <a:extLst>
              <a:ext uri="{FF2B5EF4-FFF2-40B4-BE49-F238E27FC236}">
                <a16:creationId xmlns:a16="http://schemas.microsoft.com/office/drawing/2014/main" id="{975EC12D-1F43-48C4-9710-B31539214FB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0575" y="1582109"/>
            <a:ext cx="4315947" cy="2126883"/>
          </a:xfrm>
          <a:prstGeom prst="rect">
            <a:avLst/>
          </a:prstGeom>
          <a:noFill/>
          <a:ln w="19050">
            <a:solidFill>
              <a:schemeClr val="tx1"/>
            </a:solidFill>
          </a:ln>
        </p:spPr>
      </p:pic>
      <p:sp>
        <p:nvSpPr>
          <p:cNvPr id="17" name="TextBox 16">
            <a:extLst>
              <a:ext uri="{FF2B5EF4-FFF2-40B4-BE49-F238E27FC236}">
                <a16:creationId xmlns:a16="http://schemas.microsoft.com/office/drawing/2014/main" id="{188E4D7B-C007-477B-8613-0DBB50637A6C}"/>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425963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rtl="1"/>
            <a:r>
              <a:rPr lang="fa-IR" sz="3200" dirty="0">
                <a:cs typeface="B Nazanin" panose="00000400000000000000" pitchFamily="2" charset="-78"/>
              </a:rPr>
              <a:t>فهرست مطالب</a:t>
            </a:r>
            <a:endParaRPr sz="3200" dirty="0">
              <a:cs typeface="B Nazanin" panose="00000400000000000000" pitchFamily="2" charset="-78"/>
            </a:endParaRPr>
          </a:p>
        </p:txBody>
      </p:sp>
      <p:sp>
        <p:nvSpPr>
          <p:cNvPr id="345" name="Google Shape;345;p37"/>
          <p:cNvSpPr txBox="1">
            <a:spLocks noGrp="1"/>
          </p:cNvSpPr>
          <p:nvPr>
            <p:ph type="title" idx="2"/>
          </p:nvPr>
        </p:nvSpPr>
        <p:spPr>
          <a:xfrm>
            <a:off x="3759205" y="1699096"/>
            <a:ext cx="694800" cy="6948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04</a:t>
            </a:r>
            <a:endParaRPr dirty="0">
              <a:cs typeface="B Nazanin" panose="00000400000000000000" pitchFamily="2" charset="-78"/>
            </a:endParaRPr>
          </a:p>
        </p:txBody>
      </p:sp>
      <p:sp>
        <p:nvSpPr>
          <p:cNvPr id="346" name="Google Shape;346;p37"/>
          <p:cNvSpPr txBox="1">
            <a:spLocks noGrp="1"/>
          </p:cNvSpPr>
          <p:nvPr>
            <p:ph type="title" idx="3"/>
          </p:nvPr>
        </p:nvSpPr>
        <p:spPr>
          <a:xfrm>
            <a:off x="4690005" y="1699096"/>
            <a:ext cx="694800" cy="694800"/>
          </a:xfrm>
          <a:prstGeom prst="rect">
            <a:avLst/>
          </a:prstGeom>
        </p:spPr>
        <p:txBody>
          <a:bodyPr spcFirstLastPara="1" wrap="square" lIns="91425" tIns="91425" rIns="91425" bIns="91425" anchor="ctr" anchorCtr="0">
            <a:noAutofit/>
          </a:bodyPr>
          <a:lstStyle/>
          <a:p>
            <a:r>
              <a:rPr lang="fa-IR" sz="3200" dirty="0">
                <a:cs typeface="B Nazanin" panose="00000400000000000000" pitchFamily="2" charset="-78"/>
              </a:rPr>
              <a:t>01</a:t>
            </a:r>
            <a:endParaRPr sz="3200" dirty="0">
              <a:cs typeface="B Nazanin" panose="00000400000000000000" pitchFamily="2" charset="-78"/>
            </a:endParaRPr>
          </a:p>
        </p:txBody>
      </p:sp>
      <p:sp>
        <p:nvSpPr>
          <p:cNvPr id="347" name="Google Shape;347;p37"/>
          <p:cNvSpPr txBox="1">
            <a:spLocks noGrp="1"/>
          </p:cNvSpPr>
          <p:nvPr>
            <p:ph type="title" idx="4"/>
          </p:nvPr>
        </p:nvSpPr>
        <p:spPr>
          <a:xfrm>
            <a:off x="3759193" y="2781754"/>
            <a:ext cx="694800" cy="6948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05</a:t>
            </a:r>
            <a:endParaRPr dirty="0">
              <a:cs typeface="B Nazanin" panose="00000400000000000000" pitchFamily="2" charset="-78"/>
            </a:endParaRPr>
          </a:p>
        </p:txBody>
      </p:sp>
      <p:sp>
        <p:nvSpPr>
          <p:cNvPr id="348" name="Google Shape;348;p37"/>
          <p:cNvSpPr txBox="1">
            <a:spLocks noGrp="1"/>
          </p:cNvSpPr>
          <p:nvPr>
            <p:ph type="title" idx="5"/>
          </p:nvPr>
        </p:nvSpPr>
        <p:spPr>
          <a:xfrm>
            <a:off x="4689993" y="2781754"/>
            <a:ext cx="694800" cy="6948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02</a:t>
            </a:r>
            <a:endParaRPr dirty="0">
              <a:cs typeface="B Nazanin" panose="00000400000000000000" pitchFamily="2" charset="-78"/>
            </a:endParaRPr>
          </a:p>
        </p:txBody>
      </p:sp>
      <p:sp>
        <p:nvSpPr>
          <p:cNvPr id="349" name="Google Shape;349;p37"/>
          <p:cNvSpPr txBox="1">
            <a:spLocks noGrp="1"/>
          </p:cNvSpPr>
          <p:nvPr>
            <p:ph type="title" idx="6"/>
          </p:nvPr>
        </p:nvSpPr>
        <p:spPr>
          <a:xfrm>
            <a:off x="3759207" y="3864413"/>
            <a:ext cx="694800" cy="6948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06</a:t>
            </a:r>
            <a:endParaRPr dirty="0">
              <a:cs typeface="B Nazanin" panose="00000400000000000000" pitchFamily="2" charset="-78"/>
            </a:endParaRPr>
          </a:p>
        </p:txBody>
      </p:sp>
      <p:sp>
        <p:nvSpPr>
          <p:cNvPr id="350" name="Google Shape;350;p37"/>
          <p:cNvSpPr txBox="1">
            <a:spLocks noGrp="1"/>
          </p:cNvSpPr>
          <p:nvPr>
            <p:ph type="title" idx="7"/>
          </p:nvPr>
        </p:nvSpPr>
        <p:spPr>
          <a:xfrm>
            <a:off x="4690007" y="3864413"/>
            <a:ext cx="694800" cy="6948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03</a:t>
            </a:r>
            <a:endParaRPr dirty="0">
              <a:cs typeface="B Nazanin" panose="00000400000000000000" pitchFamily="2" charset="-78"/>
            </a:endParaRPr>
          </a:p>
        </p:txBody>
      </p:sp>
      <p:sp>
        <p:nvSpPr>
          <p:cNvPr id="351" name="Google Shape;351;p37"/>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p>
            <a:pPr marL="0" indent="0" rtl="1"/>
            <a:r>
              <a:rPr lang="fa-IR" sz="2800" b="0" kern="1200" dirty="0">
                <a:solidFill>
                  <a:srgbClr val="000000">
                    <a:lumMod val="95000"/>
                    <a:lumOff val="5000"/>
                  </a:srgbClr>
                </a:solidFill>
                <a:latin typeface="Times New Roman" pitchFamily="18" charset="0"/>
                <a:cs typeface="B Nazanin" pitchFamily="2" charset="-78"/>
              </a:rPr>
              <a:t>آزمون و ارزیابی</a:t>
            </a:r>
            <a:endParaRPr dirty="0"/>
          </a:p>
        </p:txBody>
      </p:sp>
      <p:sp>
        <p:nvSpPr>
          <p:cNvPr id="352" name="Google Shape;352;p37"/>
          <p:cNvSpPr txBox="1">
            <a:spLocks noGrp="1"/>
          </p:cNvSpPr>
          <p:nvPr>
            <p:ph type="subTitle" idx="8"/>
          </p:nvPr>
        </p:nvSpPr>
        <p:spPr>
          <a:xfrm>
            <a:off x="1280600" y="2905760"/>
            <a:ext cx="2288100" cy="570802"/>
          </a:xfrm>
          <a:prstGeom prst="rect">
            <a:avLst/>
          </a:prstGeom>
        </p:spPr>
        <p:txBody>
          <a:bodyPr spcFirstLastPara="1" wrap="square" lIns="91425" tIns="91425" rIns="91425" bIns="91425" anchor="ctr" anchorCtr="0">
            <a:noAutofit/>
          </a:bodyPr>
          <a:lstStyle/>
          <a:p>
            <a:pPr marL="109538" marR="0" lvl="0" indent="0" algn="r" defTabSz="914400" rtl="1" eaLnBrk="1" fontAlgn="base" latinLnBrk="0" hangingPunct="1">
              <a:lnSpc>
                <a:spcPct val="100000"/>
              </a:lnSpc>
              <a:spcBef>
                <a:spcPct val="0"/>
              </a:spcBef>
              <a:spcAft>
                <a:spcPct val="0"/>
              </a:spcAft>
              <a:buClr>
                <a:srgbClr val="FFCD2F"/>
              </a:buClr>
              <a:buSzTx/>
              <a:tabLst/>
              <a:defRPr/>
            </a:pPr>
            <a:r>
              <a:rPr kumimoji="0" lang="fa-IR" sz="2800" b="0" i="0" u="none" strike="noStrike" kern="1200" cap="none" spc="0" normalizeH="0" baseline="0" noProof="0" dirty="0">
                <a:ln>
                  <a:noFill/>
                </a:ln>
                <a:solidFill>
                  <a:srgbClr val="000000">
                    <a:lumMod val="95000"/>
                    <a:lumOff val="5000"/>
                  </a:srgbClr>
                </a:solidFill>
                <a:effectLst/>
                <a:uLnTx/>
                <a:uFillTx/>
                <a:latin typeface="Times New Roman" pitchFamily="18" charset="0"/>
                <a:ea typeface="+mn-ea"/>
                <a:cs typeface="B Nazanin" pitchFamily="2" charset="-78"/>
              </a:rPr>
              <a:t>جمع بندی</a:t>
            </a:r>
          </a:p>
          <a:p>
            <a:pPr marL="0" indent="0"/>
            <a:endParaRPr dirty="0"/>
          </a:p>
        </p:txBody>
      </p:sp>
      <p:sp>
        <p:nvSpPr>
          <p:cNvPr id="353" name="Google Shape;353;p37"/>
          <p:cNvSpPr txBox="1">
            <a:spLocks noGrp="1"/>
          </p:cNvSpPr>
          <p:nvPr>
            <p:ph type="subTitle" idx="9"/>
          </p:nvPr>
        </p:nvSpPr>
        <p:spPr>
          <a:xfrm>
            <a:off x="955040" y="3864423"/>
            <a:ext cx="2613660" cy="694800"/>
          </a:xfrm>
          <a:prstGeom prst="rect">
            <a:avLst/>
          </a:prstGeom>
        </p:spPr>
        <p:txBody>
          <a:bodyPr spcFirstLastPara="1" wrap="square" lIns="91425" tIns="91425" rIns="91425" bIns="91425" anchor="ctr" anchorCtr="0">
            <a:noAutofit/>
          </a:bodyPr>
          <a:lstStyle/>
          <a:p>
            <a:pPr marL="0" indent="0"/>
            <a:r>
              <a:rPr kumimoji="0" lang="fa-IR" sz="2800" b="0" i="0" u="none" strike="noStrike" kern="1200" cap="none" spc="0" normalizeH="0" baseline="0" noProof="0" dirty="0">
                <a:ln>
                  <a:noFill/>
                </a:ln>
                <a:solidFill>
                  <a:srgbClr val="000000">
                    <a:lumMod val="95000"/>
                    <a:lumOff val="5000"/>
                  </a:srgbClr>
                </a:solidFill>
                <a:effectLst/>
                <a:uLnTx/>
                <a:uFillTx/>
                <a:latin typeface="Times New Roman" pitchFamily="18" charset="0"/>
                <a:ea typeface="+mn-ea"/>
                <a:cs typeface="B Nazanin" pitchFamily="2" charset="-78"/>
              </a:rPr>
              <a:t> پاسخگویی به سوالات</a:t>
            </a:r>
            <a:endParaRPr dirty="0"/>
          </a:p>
        </p:txBody>
      </p:sp>
      <p:sp>
        <p:nvSpPr>
          <p:cNvPr id="354" name="Google Shape;354;p37"/>
          <p:cNvSpPr txBox="1">
            <a:spLocks noGrp="1"/>
          </p:cNvSpPr>
          <p:nvPr>
            <p:ph type="subTitle" idx="13"/>
          </p:nvPr>
        </p:nvSpPr>
        <p:spPr>
          <a:xfrm>
            <a:off x="5575300" y="1699096"/>
            <a:ext cx="913553" cy="694800"/>
          </a:xfrm>
          <a:prstGeom prst="rect">
            <a:avLst/>
          </a:prstGeom>
        </p:spPr>
        <p:txBody>
          <a:bodyPr spcFirstLastPara="1" wrap="square" lIns="91425" tIns="91425" rIns="91425" bIns="91425" anchor="ctr" anchorCtr="0">
            <a:noAutofit/>
          </a:bodyPr>
          <a:lstStyle/>
          <a:p>
            <a:pPr marL="0" indent="0"/>
            <a:r>
              <a:rPr kumimoji="0" lang="fa-IR" sz="2800" b="0" i="0" u="none" strike="noStrike" kern="1200" cap="none" spc="0" normalizeH="0" baseline="0" noProof="0" dirty="0">
                <a:ln>
                  <a:noFill/>
                </a:ln>
                <a:solidFill>
                  <a:srgbClr val="000000">
                    <a:lumMod val="95000"/>
                    <a:lumOff val="5000"/>
                  </a:srgbClr>
                </a:solidFill>
                <a:effectLst/>
                <a:uLnTx/>
                <a:uFillTx/>
                <a:latin typeface="Times New Roman" pitchFamily="18" charset="0"/>
                <a:ea typeface="+mn-ea"/>
                <a:cs typeface="B Nazanin" pitchFamily="2" charset="-78"/>
              </a:rPr>
              <a:t>مقدمه</a:t>
            </a:r>
            <a:endParaRPr dirty="0"/>
          </a:p>
        </p:txBody>
      </p:sp>
      <p:sp>
        <p:nvSpPr>
          <p:cNvPr id="355" name="Google Shape;355;p37"/>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p>
            <a:pPr marL="0" indent="0"/>
            <a:r>
              <a:rPr kumimoji="0" lang="fa-IR" sz="2800" b="0" i="0" u="none" strike="noStrike" kern="1200" cap="none" spc="0" normalizeH="0" baseline="0" noProof="0" dirty="0">
                <a:ln>
                  <a:noFill/>
                </a:ln>
                <a:solidFill>
                  <a:srgbClr val="000000">
                    <a:lumMod val="95000"/>
                    <a:lumOff val="5000"/>
                  </a:srgbClr>
                </a:solidFill>
                <a:effectLst/>
                <a:uLnTx/>
                <a:uFillTx/>
                <a:latin typeface="Times New Roman" pitchFamily="18" charset="0"/>
                <a:ea typeface="+mn-ea"/>
                <a:cs typeface="B Nazanin" pitchFamily="2" charset="-78"/>
              </a:rPr>
              <a:t>ادبیات پروژه</a:t>
            </a:r>
            <a:endParaRPr dirty="0"/>
          </a:p>
        </p:txBody>
      </p:sp>
      <p:sp>
        <p:nvSpPr>
          <p:cNvPr id="356" name="Google Shape;356;p37"/>
          <p:cNvSpPr txBox="1">
            <a:spLocks noGrp="1"/>
          </p:cNvSpPr>
          <p:nvPr>
            <p:ph type="subTitle" idx="15"/>
          </p:nvPr>
        </p:nvSpPr>
        <p:spPr>
          <a:xfrm>
            <a:off x="5575300" y="3942079"/>
            <a:ext cx="2288100" cy="617133"/>
          </a:xfrm>
          <a:prstGeom prst="rect">
            <a:avLst/>
          </a:prstGeom>
        </p:spPr>
        <p:txBody>
          <a:bodyPr spcFirstLastPara="1" wrap="square" lIns="91425" tIns="91425" rIns="91425" bIns="91425" anchor="ctr" anchorCtr="0">
            <a:noAutofit/>
          </a:bodyPr>
          <a:lstStyle/>
          <a:p>
            <a:pPr marL="109538" marR="0" lvl="0" indent="0" defTabSz="914400" rtl="1" eaLnBrk="1" fontAlgn="base" latinLnBrk="0" hangingPunct="1">
              <a:lnSpc>
                <a:spcPct val="100000"/>
              </a:lnSpc>
              <a:spcBef>
                <a:spcPct val="0"/>
              </a:spcBef>
              <a:spcAft>
                <a:spcPct val="0"/>
              </a:spcAft>
              <a:buClr>
                <a:srgbClr val="FFCD2F"/>
              </a:buClr>
              <a:buSzTx/>
              <a:tabLst/>
              <a:defRPr/>
            </a:pPr>
            <a:r>
              <a:rPr kumimoji="0" lang="fa-IR" sz="2800" b="0" i="0" u="none" strike="noStrike" kern="1200" cap="none" spc="0" normalizeH="0" baseline="0" noProof="0" dirty="0">
                <a:ln>
                  <a:noFill/>
                </a:ln>
                <a:solidFill>
                  <a:srgbClr val="000000">
                    <a:lumMod val="95000"/>
                    <a:lumOff val="5000"/>
                  </a:srgbClr>
                </a:solidFill>
                <a:effectLst/>
                <a:uLnTx/>
                <a:uFillTx/>
                <a:latin typeface="Times New Roman" pitchFamily="18" charset="0"/>
                <a:ea typeface="+mn-ea"/>
                <a:cs typeface="B Nazanin" pitchFamily="2" charset="-78"/>
              </a:rPr>
              <a:t>شرح پروژه</a:t>
            </a:r>
          </a:p>
          <a:p>
            <a:pPr marL="0" indent="0"/>
            <a:endParaRPr dirty="0"/>
          </a:p>
        </p:txBody>
      </p:sp>
      <p:pic>
        <p:nvPicPr>
          <p:cNvPr id="357" name="Google Shape;357;p37"/>
          <p:cNvPicPr preferRelativeResize="0"/>
          <p:nvPr/>
        </p:nvPicPr>
        <p:blipFill>
          <a:blip r:embed="rId3">
            <a:alphaModFix/>
          </a:blip>
          <a:stretch>
            <a:fillRect/>
          </a:stretch>
        </p:blipFill>
        <p:spPr>
          <a:xfrm>
            <a:off x="-159053" y="4269818"/>
            <a:ext cx="1213010" cy="1022688"/>
          </a:xfrm>
          <a:prstGeom prst="rect">
            <a:avLst/>
          </a:prstGeom>
          <a:noFill/>
          <a:ln>
            <a:noFill/>
          </a:ln>
        </p:spPr>
      </p:pic>
      <p:pic>
        <p:nvPicPr>
          <p:cNvPr id="2" name="Picture 1" descr="A blue and white logo&#10;&#10;AI-generated content may be incorrect.">
            <a:extLst>
              <a:ext uri="{FF2B5EF4-FFF2-40B4-BE49-F238E27FC236}">
                <a16:creationId xmlns:a16="http://schemas.microsoft.com/office/drawing/2014/main" id="{64E3AD40-C2D9-4E21-31C8-9EC8AA5F7B98}"/>
              </a:ext>
            </a:extLst>
          </p:cNvPr>
          <p:cNvPicPr>
            <a:picLocks noChangeAspect="1"/>
          </p:cNvPicPr>
          <p:nvPr/>
        </p:nvPicPr>
        <p:blipFill>
          <a:blip r:embed="rId4"/>
          <a:stretch>
            <a:fillRect/>
          </a:stretch>
        </p:blipFill>
        <p:spPr>
          <a:xfrm>
            <a:off x="344081" y="40638"/>
            <a:ext cx="657013" cy="657013"/>
          </a:xfrm>
          <a:prstGeom prst="rect">
            <a:avLst/>
          </a:prstGeom>
        </p:spPr>
      </p:pic>
      <p:sp>
        <p:nvSpPr>
          <p:cNvPr id="3" name="TextBox 2">
            <a:extLst>
              <a:ext uri="{FF2B5EF4-FFF2-40B4-BE49-F238E27FC236}">
                <a16:creationId xmlns:a16="http://schemas.microsoft.com/office/drawing/2014/main" id="{AA1CF3D3-12EA-FDE2-2522-B0F62F5A65E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4" name="TextBox 3">
            <a:extLst>
              <a:ext uri="{FF2B5EF4-FFF2-40B4-BE49-F238E27FC236}">
                <a16:creationId xmlns:a16="http://schemas.microsoft.com/office/drawing/2014/main" id="{9F99BDBD-2045-B2A6-281E-9FFE84753F24}"/>
              </a:ext>
            </a:extLst>
          </p:cNvPr>
          <p:cNvSpPr txBox="1"/>
          <p:nvPr/>
        </p:nvSpPr>
        <p:spPr>
          <a:xfrm>
            <a:off x="0" y="4835723"/>
            <a:ext cx="541867" cy="307777"/>
          </a:xfrm>
          <a:prstGeom prst="rect">
            <a:avLst/>
          </a:prstGeom>
          <a:noFill/>
        </p:spPr>
        <p:txBody>
          <a:bodyPr wrap="square" rtlCol="1">
            <a:spAutoFit/>
          </a:bodyPr>
          <a:lstStyle/>
          <a:p>
            <a:pPr algn="ctr"/>
            <a:r>
              <a:rPr lang="fa-IR" b="1" dirty="0">
                <a:cs typeface="B Nazanin" panose="00000400000000000000" pitchFamily="2" charset="-78"/>
              </a:rPr>
              <a:t>2/29</a:t>
            </a:r>
          </a:p>
        </p:txBody>
      </p:sp>
      <p:sp>
        <p:nvSpPr>
          <p:cNvPr id="5" name="TextBox 4">
            <a:extLst>
              <a:ext uri="{FF2B5EF4-FFF2-40B4-BE49-F238E27FC236}">
                <a16:creationId xmlns:a16="http://schemas.microsoft.com/office/drawing/2014/main" id="{3C4C740F-F672-F35F-DE5C-5D55A28FE1D4}"/>
              </a:ext>
            </a:extLst>
          </p:cNvPr>
          <p:cNvSpPr txBox="1"/>
          <p:nvPr/>
        </p:nvSpPr>
        <p:spPr>
          <a:xfrm>
            <a:off x="1918393"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612701" y="3891421"/>
            <a:ext cx="2811299" cy="307777"/>
          </a:xfrm>
          <a:prstGeom prst="rect">
            <a:avLst/>
          </a:prstGeom>
          <a:noFill/>
        </p:spPr>
        <p:txBody>
          <a:bodyPr wrap="square" rtlCol="1">
            <a:spAutoFit/>
          </a:bodyPr>
          <a:lstStyle/>
          <a:p>
            <a:pPr algn="ctr" rtl="1"/>
            <a:r>
              <a:rPr lang="fa-IR" dirty="0">
                <a:cs typeface="B Nazanin" panose="00000400000000000000" pitchFamily="2" charset="-78"/>
              </a:rPr>
              <a:t>نمای صفحه پروفایل کاربر</a:t>
            </a:r>
          </a:p>
        </p:txBody>
      </p:sp>
      <p:sp>
        <p:nvSpPr>
          <p:cNvPr id="10" name="TextBox 9">
            <a:extLst>
              <a:ext uri="{FF2B5EF4-FFF2-40B4-BE49-F238E27FC236}">
                <a16:creationId xmlns:a16="http://schemas.microsoft.com/office/drawing/2014/main" id="{F49A6D1E-11B7-3463-6BA6-329D2CD03D3C}"/>
              </a:ext>
            </a:extLst>
          </p:cNvPr>
          <p:cNvSpPr txBox="1"/>
          <p:nvPr/>
        </p:nvSpPr>
        <p:spPr>
          <a:xfrm>
            <a:off x="972940" y="3878120"/>
            <a:ext cx="2733275" cy="307777"/>
          </a:xfrm>
          <a:prstGeom prst="rect">
            <a:avLst/>
          </a:prstGeom>
          <a:noFill/>
        </p:spPr>
        <p:txBody>
          <a:bodyPr wrap="square" rtlCol="1">
            <a:spAutoFit/>
          </a:bodyPr>
          <a:lstStyle/>
          <a:p>
            <a:pPr algn="ctr" rtl="1"/>
            <a:r>
              <a:rPr lang="fa-IR" dirty="0">
                <a:cs typeface="B Nazanin" panose="00000400000000000000" pitchFamily="2" charset="-78"/>
              </a:rPr>
              <a:t>دستاورد های کاربران در سامانه </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20/29</a:t>
            </a:r>
          </a:p>
        </p:txBody>
      </p:sp>
      <p:pic>
        <p:nvPicPr>
          <p:cNvPr id="13" name="Picture 12">
            <a:extLst>
              <a:ext uri="{FF2B5EF4-FFF2-40B4-BE49-F238E27FC236}">
                <a16:creationId xmlns:a16="http://schemas.microsoft.com/office/drawing/2014/main" id="{5145D83D-B3F4-4BA3-B7FC-39A49A9852E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334" y="1598946"/>
            <a:ext cx="4351828" cy="2093207"/>
          </a:xfrm>
          <a:prstGeom prst="rect">
            <a:avLst/>
          </a:prstGeom>
          <a:noFill/>
          <a:ln w="19050">
            <a:solidFill>
              <a:schemeClr val="tx1"/>
            </a:solidFill>
          </a:ln>
        </p:spPr>
      </p:pic>
      <p:pic>
        <p:nvPicPr>
          <p:cNvPr id="14" name="Picture 13">
            <a:extLst>
              <a:ext uri="{FF2B5EF4-FFF2-40B4-BE49-F238E27FC236}">
                <a16:creationId xmlns:a16="http://schemas.microsoft.com/office/drawing/2014/main" id="{05C567AB-D613-4678-A738-12E1B333F50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2005" y="1606089"/>
            <a:ext cx="4315947" cy="2093207"/>
          </a:xfrm>
          <a:prstGeom prst="rect">
            <a:avLst/>
          </a:prstGeom>
          <a:noFill/>
          <a:ln w="19050">
            <a:solidFill>
              <a:schemeClr val="tx1"/>
            </a:solidFill>
          </a:ln>
        </p:spPr>
      </p:pic>
      <p:sp>
        <p:nvSpPr>
          <p:cNvPr id="17" name="TextBox 16">
            <a:extLst>
              <a:ext uri="{FF2B5EF4-FFF2-40B4-BE49-F238E27FC236}">
                <a16:creationId xmlns:a16="http://schemas.microsoft.com/office/drawing/2014/main" id="{D61E0134-E413-432C-91A3-569EA8FE0BD3}"/>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13752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612701" y="3891421"/>
            <a:ext cx="2811299" cy="307777"/>
          </a:xfrm>
          <a:prstGeom prst="rect">
            <a:avLst/>
          </a:prstGeom>
          <a:noFill/>
        </p:spPr>
        <p:txBody>
          <a:bodyPr wrap="square" rtlCol="1">
            <a:spAutoFit/>
          </a:bodyPr>
          <a:lstStyle/>
          <a:p>
            <a:pPr algn="ctr" rtl="1"/>
            <a:r>
              <a:rPr lang="fa-IR" dirty="0">
                <a:cs typeface="B Nazanin" panose="00000400000000000000" pitchFamily="2" charset="-78"/>
              </a:rPr>
              <a:t>نمایی از انتخاب آواتار از قابلیت های کاربر</a:t>
            </a:r>
          </a:p>
        </p:txBody>
      </p:sp>
      <p:sp>
        <p:nvSpPr>
          <p:cNvPr id="10" name="TextBox 9">
            <a:extLst>
              <a:ext uri="{FF2B5EF4-FFF2-40B4-BE49-F238E27FC236}">
                <a16:creationId xmlns:a16="http://schemas.microsoft.com/office/drawing/2014/main" id="{F49A6D1E-11B7-3463-6BA6-329D2CD03D3C}"/>
              </a:ext>
            </a:extLst>
          </p:cNvPr>
          <p:cNvSpPr txBox="1"/>
          <p:nvPr/>
        </p:nvSpPr>
        <p:spPr>
          <a:xfrm>
            <a:off x="972940" y="3878120"/>
            <a:ext cx="2733275" cy="307777"/>
          </a:xfrm>
          <a:prstGeom prst="rect">
            <a:avLst/>
          </a:prstGeom>
          <a:noFill/>
        </p:spPr>
        <p:txBody>
          <a:bodyPr wrap="square" rtlCol="1">
            <a:spAutoFit/>
          </a:bodyPr>
          <a:lstStyle/>
          <a:p>
            <a:pPr algn="ctr" rtl="1"/>
            <a:r>
              <a:rPr lang="fa-IR" dirty="0">
                <a:cs typeface="B Nazanin" panose="00000400000000000000" pitchFamily="2" charset="-78"/>
              </a:rPr>
              <a:t>نمایی از طراحی صفحه ی ارور 404</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21/29</a:t>
            </a:r>
          </a:p>
        </p:txBody>
      </p:sp>
      <p:sp>
        <p:nvSpPr>
          <p:cNvPr id="17" name="TextBox 16">
            <a:extLst>
              <a:ext uri="{FF2B5EF4-FFF2-40B4-BE49-F238E27FC236}">
                <a16:creationId xmlns:a16="http://schemas.microsoft.com/office/drawing/2014/main" id="{D61E0134-E413-432C-91A3-569EA8FE0BD3}"/>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6" name="Picture 15">
            <a:extLst>
              <a:ext uri="{FF2B5EF4-FFF2-40B4-BE49-F238E27FC236}">
                <a16:creationId xmlns:a16="http://schemas.microsoft.com/office/drawing/2014/main" id="{CA8B7735-0CBD-417A-973F-2028DC755212}"/>
              </a:ext>
            </a:extLst>
          </p:cNvPr>
          <p:cNvPicPr/>
          <p:nvPr/>
        </p:nvPicPr>
        <p:blipFill rotWithShape="1">
          <a:blip r:embed="rId3" cstate="print">
            <a:extLst>
              <a:ext uri="{28A0092B-C50C-407E-A947-70E740481C1C}">
                <a14:useLocalDpi xmlns:a14="http://schemas.microsoft.com/office/drawing/2010/main" val="0"/>
              </a:ext>
            </a:extLst>
          </a:blip>
          <a:srcRect t="10328" r="132" b="5803"/>
          <a:stretch/>
        </p:blipFill>
        <p:spPr bwMode="auto">
          <a:xfrm>
            <a:off x="4670254" y="1611062"/>
            <a:ext cx="4351828" cy="2087873"/>
          </a:xfrm>
          <a:prstGeom prst="rect">
            <a:avLst/>
          </a:prstGeom>
          <a:noFill/>
          <a:ln w="19050">
            <a:solidFill>
              <a:schemeClr val="tx1"/>
            </a:solid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4C80A816-46D6-4383-9961-74F2F88782E4}"/>
              </a:ext>
            </a:extLst>
          </p:cNvPr>
          <p:cNvPicPr/>
          <p:nvPr/>
        </p:nvPicPr>
        <p:blipFill rotWithShape="1">
          <a:blip r:embed="rId4" cstate="print">
            <a:extLst>
              <a:ext uri="{28A0092B-C50C-407E-A947-70E740481C1C}">
                <a14:useLocalDpi xmlns:a14="http://schemas.microsoft.com/office/drawing/2010/main" val="0"/>
              </a:ext>
            </a:extLst>
          </a:blip>
          <a:srcRect t="10033" r="416" b="6110"/>
          <a:stretch/>
        </p:blipFill>
        <p:spPr bwMode="auto">
          <a:xfrm>
            <a:off x="121918" y="1604966"/>
            <a:ext cx="4351828" cy="2087873"/>
          </a:xfrm>
          <a:prstGeom prst="rect">
            <a:avLst/>
          </a:prstGeom>
          <a:noFill/>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7822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534120" y="3878119"/>
            <a:ext cx="2811299" cy="307777"/>
          </a:xfrm>
          <a:prstGeom prst="rect">
            <a:avLst/>
          </a:prstGeom>
          <a:noFill/>
        </p:spPr>
        <p:txBody>
          <a:bodyPr wrap="square" rtlCol="1">
            <a:spAutoFit/>
          </a:bodyPr>
          <a:lstStyle/>
          <a:p>
            <a:pPr algn="ctr" rtl="1"/>
            <a:r>
              <a:rPr lang="fa-IR" dirty="0">
                <a:cs typeface="B Nazanin" panose="00000400000000000000" pitchFamily="2" charset="-78"/>
              </a:rPr>
              <a:t>نمای صفحه مدیریت محتوای آموزشی</a:t>
            </a:r>
          </a:p>
        </p:txBody>
      </p:sp>
      <p:sp>
        <p:nvSpPr>
          <p:cNvPr id="10" name="TextBox 9">
            <a:extLst>
              <a:ext uri="{FF2B5EF4-FFF2-40B4-BE49-F238E27FC236}">
                <a16:creationId xmlns:a16="http://schemas.microsoft.com/office/drawing/2014/main" id="{F49A6D1E-11B7-3463-6BA6-329D2CD03D3C}"/>
              </a:ext>
            </a:extLst>
          </p:cNvPr>
          <p:cNvSpPr txBox="1"/>
          <p:nvPr/>
        </p:nvSpPr>
        <p:spPr>
          <a:xfrm>
            <a:off x="972940" y="3878120"/>
            <a:ext cx="2733275" cy="307777"/>
          </a:xfrm>
          <a:prstGeom prst="rect">
            <a:avLst/>
          </a:prstGeom>
          <a:noFill/>
        </p:spPr>
        <p:txBody>
          <a:bodyPr wrap="square" rtlCol="1">
            <a:spAutoFit/>
          </a:bodyPr>
          <a:lstStyle/>
          <a:p>
            <a:pPr algn="ctr" rtl="1"/>
            <a:r>
              <a:rPr lang="fa-IR" dirty="0">
                <a:cs typeface="B Nazanin" panose="00000400000000000000" pitchFamily="2" charset="-78"/>
              </a:rPr>
              <a:t>نمای صفحه ی داشبورد ادمین</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22/29</a:t>
            </a:r>
          </a:p>
        </p:txBody>
      </p:sp>
      <p:pic>
        <p:nvPicPr>
          <p:cNvPr id="13" name="Picture 12">
            <a:extLst>
              <a:ext uri="{FF2B5EF4-FFF2-40B4-BE49-F238E27FC236}">
                <a16:creationId xmlns:a16="http://schemas.microsoft.com/office/drawing/2014/main" id="{BDD412EB-EB02-471F-972F-EF63AEDE68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03" y="1611062"/>
            <a:ext cx="4315947" cy="2044289"/>
          </a:xfrm>
          <a:prstGeom prst="rect">
            <a:avLst/>
          </a:prstGeom>
          <a:noFill/>
          <a:ln w="19050">
            <a:solidFill>
              <a:schemeClr val="tx1"/>
            </a:solidFill>
          </a:ln>
        </p:spPr>
      </p:pic>
      <p:pic>
        <p:nvPicPr>
          <p:cNvPr id="14" name="Picture 13">
            <a:extLst>
              <a:ext uri="{FF2B5EF4-FFF2-40B4-BE49-F238E27FC236}">
                <a16:creationId xmlns:a16="http://schemas.microsoft.com/office/drawing/2014/main" id="{AD356E3D-0A25-414F-B329-622775F8746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4183" y="1611062"/>
            <a:ext cx="4292502" cy="2044289"/>
          </a:xfrm>
          <a:prstGeom prst="rect">
            <a:avLst/>
          </a:prstGeom>
          <a:noFill/>
          <a:ln w="19050">
            <a:solidFill>
              <a:schemeClr val="tx1"/>
            </a:solidFill>
          </a:ln>
        </p:spPr>
      </p:pic>
      <p:sp>
        <p:nvSpPr>
          <p:cNvPr id="17" name="TextBox 16">
            <a:extLst>
              <a:ext uri="{FF2B5EF4-FFF2-40B4-BE49-F238E27FC236}">
                <a16:creationId xmlns:a16="http://schemas.microsoft.com/office/drawing/2014/main" id="{C7745F8B-4127-49C3-AA0B-EE5F230C95F2}"/>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176192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7124-1F57-1DB3-A989-01D3E7DCCF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8E4F4A-1CF5-2612-6A27-E7C6626C23EF}"/>
              </a:ext>
            </a:extLst>
          </p:cNvPr>
          <p:cNvSpPr>
            <a:spLocks noGrp="1"/>
          </p:cNvSpPr>
          <p:nvPr>
            <p:ph type="title"/>
          </p:nvPr>
        </p:nvSpPr>
        <p:spPr/>
        <p:txBody>
          <a:bodyPr wrap="square" anchor="ctr">
            <a:normAutofit fontScale="90000"/>
          </a:bodyPr>
          <a:lstStyle/>
          <a:p>
            <a:r>
              <a:rPr lang="fa-IR" sz="2900" dirty="0">
                <a:cs typeface="B Nazanin" panose="00000400000000000000" pitchFamily="2" charset="-78"/>
              </a:rPr>
              <a:t>رابط کاربری</a:t>
            </a:r>
          </a:p>
        </p:txBody>
      </p:sp>
      <p:sp>
        <p:nvSpPr>
          <p:cNvPr id="9" name="TextBox 8">
            <a:extLst>
              <a:ext uri="{FF2B5EF4-FFF2-40B4-BE49-F238E27FC236}">
                <a16:creationId xmlns:a16="http://schemas.microsoft.com/office/drawing/2014/main" id="{E170EB7E-10CA-C813-55ED-E656D350F617}"/>
              </a:ext>
            </a:extLst>
          </p:cNvPr>
          <p:cNvSpPr txBox="1"/>
          <p:nvPr/>
        </p:nvSpPr>
        <p:spPr>
          <a:xfrm>
            <a:off x="5534120" y="3878119"/>
            <a:ext cx="2811299" cy="307777"/>
          </a:xfrm>
          <a:prstGeom prst="rect">
            <a:avLst/>
          </a:prstGeom>
          <a:noFill/>
        </p:spPr>
        <p:txBody>
          <a:bodyPr wrap="square" rtlCol="1">
            <a:spAutoFit/>
          </a:bodyPr>
          <a:lstStyle/>
          <a:p>
            <a:pPr algn="ctr" rtl="1"/>
            <a:r>
              <a:rPr lang="fa-IR" dirty="0">
                <a:cs typeface="B Nazanin" panose="00000400000000000000" pitchFamily="2" charset="-78"/>
              </a:rPr>
              <a:t>نمایی از ادیت یوزر توسط ادمین</a:t>
            </a:r>
          </a:p>
        </p:txBody>
      </p:sp>
      <p:sp>
        <p:nvSpPr>
          <p:cNvPr id="10" name="TextBox 9">
            <a:extLst>
              <a:ext uri="{FF2B5EF4-FFF2-40B4-BE49-F238E27FC236}">
                <a16:creationId xmlns:a16="http://schemas.microsoft.com/office/drawing/2014/main" id="{F49A6D1E-11B7-3463-6BA6-329D2CD03D3C}"/>
              </a:ext>
            </a:extLst>
          </p:cNvPr>
          <p:cNvSpPr txBox="1"/>
          <p:nvPr/>
        </p:nvSpPr>
        <p:spPr>
          <a:xfrm>
            <a:off x="972940" y="3878120"/>
            <a:ext cx="2733275" cy="307777"/>
          </a:xfrm>
          <a:prstGeom prst="rect">
            <a:avLst/>
          </a:prstGeom>
          <a:noFill/>
        </p:spPr>
        <p:txBody>
          <a:bodyPr wrap="square" rtlCol="1">
            <a:spAutoFit/>
          </a:bodyPr>
          <a:lstStyle/>
          <a:p>
            <a:pPr algn="ctr" rtl="1"/>
            <a:r>
              <a:rPr lang="fa-IR" dirty="0">
                <a:cs typeface="B Nazanin" panose="00000400000000000000" pitchFamily="2" charset="-78"/>
              </a:rPr>
              <a:t>نمایی از ادیت یک درس از قابلیت های ادمین</a:t>
            </a:r>
          </a:p>
        </p:txBody>
      </p:sp>
      <p:pic>
        <p:nvPicPr>
          <p:cNvPr id="4" name="Picture 3" descr="A blue and white logo&#10;&#10;AI-generated content may be incorrect.">
            <a:extLst>
              <a:ext uri="{FF2B5EF4-FFF2-40B4-BE49-F238E27FC236}">
                <a16:creationId xmlns:a16="http://schemas.microsoft.com/office/drawing/2014/main" id="{9E702239-FCD9-00F8-A412-B204D1129EB6}"/>
              </a:ext>
            </a:extLst>
          </p:cNvPr>
          <p:cNvPicPr>
            <a:picLocks noChangeAspect="1"/>
          </p:cNvPicPr>
          <p:nvPr/>
        </p:nvPicPr>
        <p:blipFill>
          <a:blip r:embed="rId2"/>
          <a:stretch>
            <a:fillRect/>
          </a:stretch>
        </p:blipFill>
        <p:spPr>
          <a:xfrm>
            <a:off x="344081" y="40638"/>
            <a:ext cx="657013" cy="657013"/>
          </a:xfrm>
          <a:prstGeom prst="rect">
            <a:avLst/>
          </a:prstGeom>
        </p:spPr>
      </p:pic>
      <p:sp>
        <p:nvSpPr>
          <p:cNvPr id="8" name="TextBox 7">
            <a:extLst>
              <a:ext uri="{FF2B5EF4-FFF2-40B4-BE49-F238E27FC236}">
                <a16:creationId xmlns:a16="http://schemas.microsoft.com/office/drawing/2014/main" id="{E6195FA9-F313-D139-E81E-1E288BD84B29}"/>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652FC90-DA88-1E9F-CD2D-536321BBF049}"/>
              </a:ext>
            </a:extLst>
          </p:cNvPr>
          <p:cNvSpPr txBox="1"/>
          <p:nvPr/>
        </p:nvSpPr>
        <p:spPr>
          <a:xfrm>
            <a:off x="0" y="4835723"/>
            <a:ext cx="61637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23/29</a:t>
            </a:r>
          </a:p>
        </p:txBody>
      </p:sp>
      <p:pic>
        <p:nvPicPr>
          <p:cNvPr id="2" name="Picture 1">
            <a:extLst>
              <a:ext uri="{FF2B5EF4-FFF2-40B4-BE49-F238E27FC236}">
                <a16:creationId xmlns:a16="http://schemas.microsoft.com/office/drawing/2014/main" id="{DCBF70A7-C7E0-497E-BC6E-C708AEE2C227}"/>
              </a:ext>
            </a:extLst>
          </p:cNvPr>
          <p:cNvPicPr>
            <a:picLocks noChangeAspect="1"/>
          </p:cNvPicPr>
          <p:nvPr/>
        </p:nvPicPr>
        <p:blipFill>
          <a:blip r:embed="rId3"/>
          <a:stretch>
            <a:fillRect/>
          </a:stretch>
        </p:blipFill>
        <p:spPr>
          <a:xfrm>
            <a:off x="181603" y="1624434"/>
            <a:ext cx="4315947" cy="2093726"/>
          </a:xfrm>
          <a:prstGeom prst="rect">
            <a:avLst/>
          </a:prstGeom>
        </p:spPr>
      </p:pic>
      <p:pic>
        <p:nvPicPr>
          <p:cNvPr id="15" name="Picture 14">
            <a:extLst>
              <a:ext uri="{FF2B5EF4-FFF2-40B4-BE49-F238E27FC236}">
                <a16:creationId xmlns:a16="http://schemas.microsoft.com/office/drawing/2014/main" id="{2292AF4B-8317-4475-8FE8-7814A15C7840}"/>
              </a:ext>
            </a:extLst>
          </p:cNvPr>
          <p:cNvPicPr/>
          <p:nvPr/>
        </p:nvPicPr>
        <p:blipFill rotWithShape="1">
          <a:blip r:embed="rId4"/>
          <a:srcRect l="547" t="10488" b="5984"/>
          <a:stretch/>
        </p:blipFill>
        <p:spPr>
          <a:xfrm>
            <a:off x="4700270" y="1652122"/>
            <a:ext cx="4315460" cy="2038350"/>
          </a:xfrm>
          <a:prstGeom prst="rect">
            <a:avLst/>
          </a:prstGeom>
          <a:ln w="19050">
            <a:solidFill>
              <a:schemeClr val="tx1"/>
            </a:solidFill>
          </a:ln>
        </p:spPr>
      </p:pic>
      <p:sp>
        <p:nvSpPr>
          <p:cNvPr id="16" name="TextBox 15">
            <a:extLst>
              <a:ext uri="{FF2B5EF4-FFF2-40B4-BE49-F238E27FC236}">
                <a16:creationId xmlns:a16="http://schemas.microsoft.com/office/drawing/2014/main" id="{A0541BE7-868E-4DE3-900E-C8D1840B2497}"/>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1257784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FFFDFB25-EA4E-AC8C-D9D5-1DB4B23180AF}"/>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172E4343-BBD2-C8D5-AD23-C6D74242F503}"/>
              </a:ext>
            </a:extLst>
          </p:cNvPr>
          <p:cNvPicPr preferRelativeResize="0"/>
          <p:nvPr/>
        </p:nvPicPr>
        <p:blipFill rotWithShape="1">
          <a:blip r:embed="rId3">
            <a:alphaModFix/>
          </a:blip>
          <a:srcRect t="129" b="129"/>
          <a:stretch/>
        </p:blipFill>
        <p:spPr>
          <a:xfrm rot="10800000">
            <a:off x="2677803" y="270880"/>
            <a:ext cx="1716695" cy="1307947"/>
          </a:xfrm>
          <a:prstGeom prst="rect">
            <a:avLst/>
          </a:prstGeom>
          <a:noFill/>
          <a:ln>
            <a:noFill/>
          </a:ln>
        </p:spPr>
      </p:pic>
      <p:sp>
        <p:nvSpPr>
          <p:cNvPr id="370" name="Google Shape;370;p39">
            <a:extLst>
              <a:ext uri="{FF2B5EF4-FFF2-40B4-BE49-F238E27FC236}">
                <a16:creationId xmlns:a16="http://schemas.microsoft.com/office/drawing/2014/main" id="{5E0FD7A8-D50A-FEFB-0C83-6855626A189D}"/>
              </a:ext>
            </a:extLst>
          </p:cNvPr>
          <p:cNvSpPr txBox="1">
            <a:spLocks noGrp="1"/>
          </p:cNvSpPr>
          <p:nvPr>
            <p:ph type="title"/>
          </p:nvPr>
        </p:nvSpPr>
        <p:spPr>
          <a:xfrm>
            <a:off x="4003041" y="2200935"/>
            <a:ext cx="4463626" cy="1615632"/>
          </a:xfrm>
          <a:prstGeom prst="rect">
            <a:avLst/>
          </a:prstGeom>
        </p:spPr>
        <p:txBody>
          <a:bodyPr spcFirstLastPara="1" wrap="square" lIns="91425" tIns="91425" rIns="91425" bIns="91425" anchor="t" anchorCtr="0">
            <a:noAutofit/>
          </a:bodyPr>
          <a:lstStyle/>
          <a:p>
            <a:r>
              <a:rPr lang="fa-IR" sz="4400" b="0" dirty="0">
                <a:cs typeface="B Nazanin" panose="00000400000000000000" pitchFamily="2" charset="-78"/>
              </a:rPr>
              <a:t>بخش چهارم</a:t>
            </a:r>
            <a:br>
              <a:rPr lang="fa-IR" sz="4400" dirty="0">
                <a:cs typeface="B Nazanin" panose="00000400000000000000" pitchFamily="2" charset="-78"/>
              </a:rPr>
            </a:br>
            <a:r>
              <a:rPr lang="fa-IR" sz="5400" kern="1200" dirty="0">
                <a:solidFill>
                  <a:srgbClr val="000000">
                    <a:lumMod val="95000"/>
                    <a:lumOff val="5000"/>
                  </a:srgbClr>
                </a:solidFill>
                <a:latin typeface="Times New Roman" pitchFamily="18" charset="0"/>
                <a:cs typeface="B Nazanin" pitchFamily="2" charset="-78"/>
              </a:rPr>
              <a:t>آزمون و ارزیابی</a:t>
            </a:r>
            <a:endParaRPr sz="4400" dirty="0">
              <a:cs typeface="B Nazanin" panose="00000400000000000000" pitchFamily="2" charset="-78"/>
            </a:endParaRPr>
          </a:p>
        </p:txBody>
      </p:sp>
      <p:sp>
        <p:nvSpPr>
          <p:cNvPr id="371" name="Google Shape;371;p39">
            <a:extLst>
              <a:ext uri="{FF2B5EF4-FFF2-40B4-BE49-F238E27FC236}">
                <a16:creationId xmlns:a16="http://schemas.microsoft.com/office/drawing/2014/main" id="{9F05096F-C6D2-B35D-E37F-2D05C1222A2F}"/>
              </a:ext>
            </a:extLst>
          </p:cNvPr>
          <p:cNvSpPr txBox="1">
            <a:spLocks noGrp="1"/>
          </p:cNvSpPr>
          <p:nvPr>
            <p:ph type="title" idx="2"/>
          </p:nvPr>
        </p:nvSpPr>
        <p:spPr>
          <a:xfrm>
            <a:off x="5686154" y="1037350"/>
            <a:ext cx="1097400" cy="10974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04</a:t>
            </a:r>
            <a:endParaRPr dirty="0">
              <a:cs typeface="B Nazanin" panose="00000400000000000000" pitchFamily="2" charset="-78"/>
            </a:endParaRPr>
          </a:p>
        </p:txBody>
      </p:sp>
      <p:pic>
        <p:nvPicPr>
          <p:cNvPr id="4" name="Picture 3" descr="A blue and white logo&#10;&#10;AI-generated content may be incorrect.">
            <a:extLst>
              <a:ext uri="{FF2B5EF4-FFF2-40B4-BE49-F238E27FC236}">
                <a16:creationId xmlns:a16="http://schemas.microsoft.com/office/drawing/2014/main" id="{7DEA6B4C-4E83-AF16-E481-76EFB9A81466}"/>
              </a:ext>
            </a:extLst>
          </p:cNvPr>
          <p:cNvPicPr>
            <a:picLocks noChangeAspect="1"/>
          </p:cNvPicPr>
          <p:nvPr/>
        </p:nvPicPr>
        <p:blipFill>
          <a:blip r:embed="rId4"/>
          <a:stretch>
            <a:fillRect/>
          </a:stretch>
        </p:blipFill>
        <p:spPr>
          <a:xfrm>
            <a:off x="344081" y="40638"/>
            <a:ext cx="657013" cy="657013"/>
          </a:xfrm>
          <a:prstGeom prst="rect">
            <a:avLst/>
          </a:prstGeom>
        </p:spPr>
      </p:pic>
      <p:sp>
        <p:nvSpPr>
          <p:cNvPr id="5" name="TextBox 4">
            <a:extLst>
              <a:ext uri="{FF2B5EF4-FFF2-40B4-BE49-F238E27FC236}">
                <a16:creationId xmlns:a16="http://schemas.microsoft.com/office/drawing/2014/main" id="{D06DDE2D-1082-5F29-4100-AF5697D52113}"/>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6" name="TextBox 5">
            <a:extLst>
              <a:ext uri="{FF2B5EF4-FFF2-40B4-BE49-F238E27FC236}">
                <a16:creationId xmlns:a16="http://schemas.microsoft.com/office/drawing/2014/main" id="{A032903E-E564-428B-5490-2FEEC59FD1E4}"/>
              </a:ext>
            </a:extLst>
          </p:cNvPr>
          <p:cNvSpPr txBox="1"/>
          <p:nvPr/>
        </p:nvSpPr>
        <p:spPr>
          <a:xfrm>
            <a:off x="0" y="4835723"/>
            <a:ext cx="602827" cy="307777"/>
          </a:xfrm>
          <a:prstGeom prst="rect">
            <a:avLst/>
          </a:prstGeom>
          <a:noFill/>
        </p:spPr>
        <p:txBody>
          <a:bodyPr wrap="square" rtlCol="1">
            <a:spAutoFit/>
          </a:bodyPr>
          <a:lstStyle/>
          <a:p>
            <a:pPr algn="ctr"/>
            <a:r>
              <a:rPr lang="fa-IR" b="1" dirty="0">
                <a:cs typeface="B Nazanin" panose="00000400000000000000" pitchFamily="2" charset="-78"/>
              </a:rPr>
              <a:t>24/29</a:t>
            </a:r>
          </a:p>
        </p:txBody>
      </p:sp>
      <p:pic>
        <p:nvPicPr>
          <p:cNvPr id="10" name="Picture 9">
            <a:extLst>
              <a:ext uri="{FF2B5EF4-FFF2-40B4-BE49-F238E27FC236}">
                <a16:creationId xmlns:a16="http://schemas.microsoft.com/office/drawing/2014/main" id="{0B815CC6-A3CF-5D5E-FAAF-5C0E3DB1BA46}"/>
              </a:ext>
            </a:extLst>
          </p:cNvPr>
          <p:cNvPicPr>
            <a:picLocks noChangeAspect="1"/>
          </p:cNvPicPr>
          <p:nvPr/>
        </p:nvPicPr>
        <p:blipFill>
          <a:blip r:embed="rId5"/>
          <a:srcRect/>
          <a:stretch/>
        </p:blipFill>
        <p:spPr>
          <a:xfrm>
            <a:off x="757621" y="1011789"/>
            <a:ext cx="3245419" cy="3245419"/>
          </a:xfrm>
          <a:prstGeom prst="rect">
            <a:avLst/>
          </a:prstGeom>
        </p:spPr>
      </p:pic>
      <p:sp>
        <p:nvSpPr>
          <p:cNvPr id="11" name="TextBox 10">
            <a:extLst>
              <a:ext uri="{FF2B5EF4-FFF2-40B4-BE49-F238E27FC236}">
                <a16:creationId xmlns:a16="http://schemas.microsoft.com/office/drawing/2014/main" id="{8A3E851D-3F09-4260-ACAC-D2E40BFB8C0F}"/>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305307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DA692-431B-C7BC-36A2-26265F74ED7B}"/>
              </a:ext>
            </a:extLst>
          </p:cNvPr>
          <p:cNvSpPr>
            <a:spLocks noGrp="1"/>
          </p:cNvSpPr>
          <p:nvPr>
            <p:ph type="title"/>
          </p:nvPr>
        </p:nvSpPr>
        <p:spPr>
          <a:xfrm>
            <a:off x="713226" y="445025"/>
            <a:ext cx="7717500" cy="572700"/>
          </a:xfrm>
        </p:spPr>
        <p:txBody>
          <a:bodyPr wrap="square" anchor="ctr">
            <a:normAutofit/>
          </a:bodyPr>
          <a:lstStyle/>
          <a:p>
            <a:pPr rtl="1">
              <a:lnSpc>
                <a:spcPct val="90000"/>
              </a:lnSpc>
            </a:pPr>
            <a:r>
              <a:rPr lang="fa-IR" sz="2800" dirty="0">
                <a:cs typeface="B Nazanin" panose="00000400000000000000" pitchFamily="2" charset="-78"/>
              </a:rPr>
              <a:t>ارزیابی فنی کیفیت و عملکرد فرانت‌اند</a:t>
            </a:r>
          </a:p>
        </p:txBody>
      </p:sp>
      <p:pic>
        <p:nvPicPr>
          <p:cNvPr id="5" name="Picture 4" descr="A blue and white logo&#10;&#10;AI-generated content may be incorrect.">
            <a:extLst>
              <a:ext uri="{FF2B5EF4-FFF2-40B4-BE49-F238E27FC236}">
                <a16:creationId xmlns:a16="http://schemas.microsoft.com/office/drawing/2014/main" id="{1A6012C8-4A7A-1C0C-78AE-CA1403DD15B4}"/>
              </a:ext>
            </a:extLst>
          </p:cNvPr>
          <p:cNvPicPr>
            <a:picLocks noChangeAspect="1"/>
          </p:cNvPicPr>
          <p:nvPr/>
        </p:nvPicPr>
        <p:blipFill>
          <a:blip r:embed="rId3"/>
          <a:stretch>
            <a:fillRect/>
          </a:stretch>
        </p:blipFill>
        <p:spPr>
          <a:xfrm>
            <a:off x="344081" y="40638"/>
            <a:ext cx="657013" cy="657013"/>
          </a:xfrm>
          <a:prstGeom prst="rect">
            <a:avLst/>
          </a:prstGeom>
        </p:spPr>
      </p:pic>
      <p:sp>
        <p:nvSpPr>
          <p:cNvPr id="6" name="TextBox 5">
            <a:extLst>
              <a:ext uri="{FF2B5EF4-FFF2-40B4-BE49-F238E27FC236}">
                <a16:creationId xmlns:a16="http://schemas.microsoft.com/office/drawing/2014/main" id="{6529A6A8-618E-6E6B-5100-35D0F5348450}"/>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7" name="TextBox 6">
            <a:extLst>
              <a:ext uri="{FF2B5EF4-FFF2-40B4-BE49-F238E27FC236}">
                <a16:creationId xmlns:a16="http://schemas.microsoft.com/office/drawing/2014/main" id="{C6AD98A0-3355-4E21-7FD0-A6F85C44FED9}"/>
              </a:ext>
            </a:extLst>
          </p:cNvPr>
          <p:cNvSpPr txBox="1"/>
          <p:nvPr/>
        </p:nvSpPr>
        <p:spPr>
          <a:xfrm>
            <a:off x="0" y="4835723"/>
            <a:ext cx="643467"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25/29</a:t>
            </a:r>
          </a:p>
        </p:txBody>
      </p:sp>
      <p:graphicFrame>
        <p:nvGraphicFramePr>
          <p:cNvPr id="2" name="Table 1">
            <a:extLst>
              <a:ext uri="{FF2B5EF4-FFF2-40B4-BE49-F238E27FC236}">
                <a16:creationId xmlns:a16="http://schemas.microsoft.com/office/drawing/2014/main" id="{2716C141-D255-44F8-AEA9-E4BDB3A8B686}"/>
              </a:ext>
            </a:extLst>
          </p:cNvPr>
          <p:cNvGraphicFramePr>
            <a:graphicFrameLocks noGrp="1"/>
          </p:cNvGraphicFramePr>
          <p:nvPr>
            <p:extLst>
              <p:ext uri="{D42A27DB-BD31-4B8C-83A1-F6EECF244321}">
                <p14:modId xmlns:p14="http://schemas.microsoft.com/office/powerpoint/2010/main" val="2641096749"/>
              </p:ext>
            </p:extLst>
          </p:nvPr>
        </p:nvGraphicFramePr>
        <p:xfrm>
          <a:off x="925575" y="2254983"/>
          <a:ext cx="7064199" cy="2107904"/>
        </p:xfrm>
        <a:graphic>
          <a:graphicData uri="http://schemas.openxmlformats.org/drawingml/2006/table">
            <a:tbl>
              <a:tblPr rtl="1" firstRow="1" firstCol="1" bandRow="1">
                <a:tableStyleId>{3200C095-8B7B-490C-92E3-FA2DF6A7FF73}</a:tableStyleId>
              </a:tblPr>
              <a:tblGrid>
                <a:gridCol w="1519233">
                  <a:extLst>
                    <a:ext uri="{9D8B030D-6E8A-4147-A177-3AD203B41FA5}">
                      <a16:colId xmlns:a16="http://schemas.microsoft.com/office/drawing/2014/main" val="3817301704"/>
                    </a:ext>
                  </a:extLst>
                </a:gridCol>
                <a:gridCol w="1335561">
                  <a:extLst>
                    <a:ext uri="{9D8B030D-6E8A-4147-A177-3AD203B41FA5}">
                      <a16:colId xmlns:a16="http://schemas.microsoft.com/office/drawing/2014/main" val="1474020019"/>
                    </a:ext>
                  </a:extLst>
                </a:gridCol>
                <a:gridCol w="4209405">
                  <a:extLst>
                    <a:ext uri="{9D8B030D-6E8A-4147-A177-3AD203B41FA5}">
                      <a16:colId xmlns:a16="http://schemas.microsoft.com/office/drawing/2014/main" val="3265375475"/>
                    </a:ext>
                  </a:extLst>
                </a:gridCol>
              </a:tblGrid>
              <a:tr h="371308">
                <a:tc>
                  <a:txBody>
                    <a:bodyPr/>
                    <a:lstStyle/>
                    <a:p>
                      <a:pPr indent="273685" algn="r" rtl="1">
                        <a:lnSpc>
                          <a:spcPct val="120000"/>
                        </a:lnSpc>
                        <a:spcAft>
                          <a:spcPts val="0"/>
                        </a:spcAft>
                        <a:tabLst>
                          <a:tab pos="1399540" algn="r"/>
                        </a:tabLst>
                      </a:pPr>
                      <a:r>
                        <a:rPr lang="ar-SA" sz="1300" dirty="0">
                          <a:effectLst/>
                        </a:rPr>
                        <a:t>معیار</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fa-IR" sz="1300" dirty="0">
                          <a:effectLst/>
                        </a:rPr>
                        <a:t>امتیاز از 100</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dirty="0">
                          <a:effectLst/>
                        </a:rPr>
                        <a:t>تفسیر</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extLst>
                  <a:ext uri="{0D108BD9-81ED-4DB2-BD59-A6C34878D82A}">
                    <a16:rowId xmlns:a16="http://schemas.microsoft.com/office/drawing/2014/main" val="1001639582"/>
                  </a:ext>
                </a:extLst>
              </a:tr>
              <a:tr h="468433">
                <a:tc>
                  <a:txBody>
                    <a:bodyPr/>
                    <a:lstStyle/>
                    <a:p>
                      <a:pPr indent="273685" algn="ctr" rtl="1">
                        <a:lnSpc>
                          <a:spcPct val="120000"/>
                        </a:lnSpc>
                        <a:spcAft>
                          <a:spcPts val="0"/>
                        </a:spcAft>
                        <a:tabLst>
                          <a:tab pos="1399540" algn="r"/>
                        </a:tabLst>
                      </a:pPr>
                      <a:r>
                        <a:rPr lang="en-US" sz="1100" dirty="0">
                          <a:effectLst/>
                        </a:rPr>
                        <a:t>      Performance</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a:effectLst/>
                        </a:rPr>
                        <a:t>94</a:t>
                      </a:r>
                      <a:endParaRPr lang="en-US" sz="120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a:effectLst/>
                        </a:rPr>
                        <a:t>سرعت بارگذاری و تعامل‌پذیری بسیار بالا، تجربه کاربری روان</a:t>
                      </a:r>
                      <a:r>
                        <a:rPr lang="en-US" sz="1300">
                          <a:effectLst/>
                        </a:rPr>
                        <a:t>.</a:t>
                      </a:r>
                      <a:endParaRPr lang="en-US" sz="1200">
                        <a:effectLst/>
                        <a:latin typeface="Times New Roman" panose="02020603050405020304" pitchFamily="18" charset="0"/>
                        <a:ea typeface="Times New Roman" panose="02020603050405020304" pitchFamily="18" charset="0"/>
                        <a:cs typeface="Zar"/>
                      </a:endParaRPr>
                    </a:p>
                  </a:txBody>
                  <a:tcPr marL="182880" marR="0" marT="91440" marB="0"/>
                </a:tc>
                <a:extLst>
                  <a:ext uri="{0D108BD9-81ED-4DB2-BD59-A6C34878D82A}">
                    <a16:rowId xmlns:a16="http://schemas.microsoft.com/office/drawing/2014/main" val="3911125950"/>
                  </a:ext>
                </a:extLst>
              </a:tr>
              <a:tr h="387458">
                <a:tc>
                  <a:txBody>
                    <a:bodyPr/>
                    <a:lstStyle/>
                    <a:p>
                      <a:pPr indent="273685" algn="ctr" rtl="1">
                        <a:lnSpc>
                          <a:spcPct val="120000"/>
                        </a:lnSpc>
                        <a:spcAft>
                          <a:spcPts val="0"/>
                        </a:spcAft>
                        <a:tabLst>
                          <a:tab pos="1399540" algn="r"/>
                        </a:tabLst>
                      </a:pPr>
                      <a:r>
                        <a:rPr lang="en-US" sz="1100" dirty="0">
                          <a:effectLst/>
                        </a:rPr>
                        <a:t>     Accessibility</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dirty="0">
                          <a:effectLst/>
                        </a:rPr>
                        <a:t>98</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dirty="0">
                          <a:effectLst/>
                        </a:rPr>
                        <a:t>انطباق عالی با استانداردهای دسترسی‌پذیری</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extLst>
                  <a:ext uri="{0D108BD9-81ED-4DB2-BD59-A6C34878D82A}">
                    <a16:rowId xmlns:a16="http://schemas.microsoft.com/office/drawing/2014/main" val="3298601653"/>
                  </a:ext>
                </a:extLst>
              </a:tr>
              <a:tr h="422568">
                <a:tc>
                  <a:txBody>
                    <a:bodyPr/>
                    <a:lstStyle/>
                    <a:p>
                      <a:pPr indent="273685" algn="l" rtl="1">
                        <a:lnSpc>
                          <a:spcPct val="120000"/>
                        </a:lnSpc>
                        <a:spcAft>
                          <a:spcPts val="0"/>
                        </a:spcAft>
                        <a:tabLst>
                          <a:tab pos="1399540" algn="r"/>
                        </a:tabLst>
                      </a:pPr>
                      <a:r>
                        <a:rPr lang="en-US" sz="1100" dirty="0" err="1">
                          <a:effectLst/>
                        </a:rPr>
                        <a:t>BestPractices</a:t>
                      </a:r>
                      <a:r>
                        <a:rPr lang="fa-IR" sz="1300" dirty="0">
                          <a:effectLst/>
                        </a:rPr>
                        <a:t>	</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dirty="0">
                          <a:effectLst/>
                        </a:rPr>
                        <a:t>100</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 pos="715010" algn="l"/>
                          <a:tab pos="1399540" algn="r"/>
                        </a:tabLst>
                      </a:pPr>
                      <a:r>
                        <a:rPr lang="ar-SA" sz="1300" dirty="0">
                          <a:effectLst/>
                        </a:rPr>
                        <a:t>رعایت کامل اصول مهندسی وب و امنیت در فرانت‌اند</a:t>
                      </a:r>
                      <a:r>
                        <a:rPr lang="en-US" sz="1300" dirty="0">
                          <a:effectLst/>
                        </a:rPr>
                        <a:t>.</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extLst>
                  <a:ext uri="{0D108BD9-81ED-4DB2-BD59-A6C34878D82A}">
                    <a16:rowId xmlns:a16="http://schemas.microsoft.com/office/drawing/2014/main" val="211548928"/>
                  </a:ext>
                </a:extLst>
              </a:tr>
              <a:tr h="371308">
                <a:tc>
                  <a:txBody>
                    <a:bodyPr/>
                    <a:lstStyle/>
                    <a:p>
                      <a:pPr indent="273685" algn="ctr" rtl="1">
                        <a:lnSpc>
                          <a:spcPct val="120000"/>
                        </a:lnSpc>
                        <a:spcAft>
                          <a:spcPts val="0"/>
                        </a:spcAft>
                        <a:tabLst>
                          <a:tab pos="1399540" algn="r"/>
                        </a:tabLst>
                      </a:pPr>
                      <a:r>
                        <a:rPr lang="en-US" sz="1100" dirty="0">
                          <a:effectLst/>
                        </a:rPr>
                        <a:t>         SEO     </a:t>
                      </a:r>
                      <a:r>
                        <a:rPr lang="fa-IR" sz="1100" dirty="0">
                          <a:effectLst/>
                        </a:rPr>
                        <a:t>   </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Lst>
                      </a:pPr>
                      <a:r>
                        <a:rPr lang="ar-SA" sz="1300" dirty="0">
                          <a:effectLst/>
                        </a:rPr>
                        <a:t>95</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tc>
                  <a:txBody>
                    <a:bodyPr/>
                    <a:lstStyle/>
                    <a:p>
                      <a:pPr indent="273685" algn="ctr" rtl="1">
                        <a:lnSpc>
                          <a:spcPct val="120000"/>
                        </a:lnSpc>
                        <a:spcAft>
                          <a:spcPts val="0"/>
                        </a:spcAft>
                        <a:tabLst>
                          <a:tab pos="1399540" algn="r"/>
                          <a:tab pos="715010" algn="l"/>
                          <a:tab pos="1399540" algn="r"/>
                        </a:tabLst>
                      </a:pPr>
                      <a:r>
                        <a:rPr lang="ar-SA" sz="1300" dirty="0">
                          <a:effectLst/>
                        </a:rPr>
                        <a:t>بینه سازی مناسب برای موتور های جستجو به لطف ساختار </a:t>
                      </a:r>
                      <a:r>
                        <a:rPr lang="en-US" sz="1100" dirty="0">
                          <a:effectLst/>
                        </a:rPr>
                        <a:t>nuxt3</a:t>
                      </a:r>
                      <a:r>
                        <a:rPr lang="ar-SA" sz="1300" dirty="0">
                          <a:effectLst/>
                        </a:rPr>
                        <a:t>.</a:t>
                      </a:r>
                      <a:endParaRPr lang="en-US" sz="1200" dirty="0">
                        <a:effectLst/>
                        <a:latin typeface="Times New Roman" panose="02020603050405020304" pitchFamily="18" charset="0"/>
                        <a:ea typeface="Times New Roman" panose="02020603050405020304" pitchFamily="18" charset="0"/>
                        <a:cs typeface="Zar"/>
                      </a:endParaRPr>
                    </a:p>
                  </a:txBody>
                  <a:tcPr marL="182880" marR="0" marT="91440" marB="0"/>
                </a:tc>
                <a:extLst>
                  <a:ext uri="{0D108BD9-81ED-4DB2-BD59-A6C34878D82A}">
                    <a16:rowId xmlns:a16="http://schemas.microsoft.com/office/drawing/2014/main" val="271100529"/>
                  </a:ext>
                </a:extLst>
              </a:tr>
            </a:tbl>
          </a:graphicData>
        </a:graphic>
      </p:graphicFrame>
      <p:sp>
        <p:nvSpPr>
          <p:cNvPr id="10" name="TextBox 9">
            <a:extLst>
              <a:ext uri="{FF2B5EF4-FFF2-40B4-BE49-F238E27FC236}">
                <a16:creationId xmlns:a16="http://schemas.microsoft.com/office/drawing/2014/main" id="{CF37C239-A68C-4F6C-8C1C-CB4F5AA4FE24}"/>
              </a:ext>
            </a:extLst>
          </p:cNvPr>
          <p:cNvSpPr txBox="1"/>
          <p:nvPr/>
        </p:nvSpPr>
        <p:spPr>
          <a:xfrm>
            <a:off x="2795481" y="1328946"/>
            <a:ext cx="3324388" cy="407035"/>
          </a:xfrm>
          <a:prstGeom prst="rect">
            <a:avLst/>
          </a:prstGeom>
          <a:noFill/>
        </p:spPr>
        <p:txBody>
          <a:bodyPr wrap="square" rtlCol="1">
            <a:spAutoFit/>
          </a:bodyPr>
          <a:lstStyle/>
          <a:p>
            <a:pPr lvl="0" algn="ctr" rtl="1">
              <a:lnSpc>
                <a:spcPct val="107000"/>
              </a:lnSpc>
              <a:buSzPts val="1000"/>
              <a:tabLst>
                <a:tab pos="457200" algn="l"/>
              </a:tabLst>
            </a:pPr>
            <a:r>
              <a:rPr lang="en-US" sz="2000" b="1" dirty="0">
                <a:latin typeface="Calibri" panose="020F0502020204030204" pitchFamily="34" charset="0"/>
                <a:ea typeface="Calibri" panose="020F0502020204030204" pitchFamily="34" charset="0"/>
                <a:cs typeface="Arial" panose="020B0604020202020204" pitchFamily="34" charset="0"/>
              </a:rPr>
              <a:t>Google Lighthouse</a:t>
            </a:r>
          </a:p>
        </p:txBody>
      </p:sp>
      <p:sp>
        <p:nvSpPr>
          <p:cNvPr id="11" name="TextBox 10">
            <a:extLst>
              <a:ext uri="{FF2B5EF4-FFF2-40B4-BE49-F238E27FC236}">
                <a16:creationId xmlns:a16="http://schemas.microsoft.com/office/drawing/2014/main" id="{B11EB0D8-5A81-4D2A-B980-CF85DD43550E}"/>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229270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E9E41-4503-DE48-030C-9D3C50948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22E70-C252-D32E-0D11-E4FE9BFE8DA7}"/>
              </a:ext>
            </a:extLst>
          </p:cNvPr>
          <p:cNvSpPr>
            <a:spLocks noGrp="1"/>
          </p:cNvSpPr>
          <p:nvPr>
            <p:ph type="title"/>
          </p:nvPr>
        </p:nvSpPr>
        <p:spPr/>
        <p:txBody>
          <a:bodyPr/>
          <a:lstStyle/>
          <a:p>
            <a:r>
              <a:rPr lang="fa-IR" dirty="0">
                <a:cs typeface="B Nazanin" panose="00000400000000000000" pitchFamily="2" charset="-78"/>
              </a:rPr>
              <a:t>بازخورد کاربران</a:t>
            </a:r>
          </a:p>
        </p:txBody>
      </p:sp>
      <p:pic>
        <p:nvPicPr>
          <p:cNvPr id="11" name="Picture 10" descr="A blue and white logo&#10;&#10;AI-generated content may be incorrect.">
            <a:extLst>
              <a:ext uri="{FF2B5EF4-FFF2-40B4-BE49-F238E27FC236}">
                <a16:creationId xmlns:a16="http://schemas.microsoft.com/office/drawing/2014/main" id="{C1A105CA-DBD5-16F3-8E68-C5E51C59E350}"/>
              </a:ext>
            </a:extLst>
          </p:cNvPr>
          <p:cNvPicPr>
            <a:picLocks noChangeAspect="1"/>
          </p:cNvPicPr>
          <p:nvPr/>
        </p:nvPicPr>
        <p:blipFill>
          <a:blip r:embed="rId3"/>
          <a:stretch>
            <a:fillRect/>
          </a:stretch>
        </p:blipFill>
        <p:spPr>
          <a:xfrm>
            <a:off x="344081" y="40638"/>
            <a:ext cx="657013" cy="657013"/>
          </a:xfrm>
          <a:prstGeom prst="rect">
            <a:avLst/>
          </a:prstGeom>
        </p:spPr>
      </p:pic>
      <p:sp>
        <p:nvSpPr>
          <p:cNvPr id="12" name="TextBox 11">
            <a:extLst>
              <a:ext uri="{FF2B5EF4-FFF2-40B4-BE49-F238E27FC236}">
                <a16:creationId xmlns:a16="http://schemas.microsoft.com/office/drawing/2014/main" id="{103DC248-4FAF-BCD3-A07C-55CD832EB567}"/>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3" name="TextBox 12">
            <a:extLst>
              <a:ext uri="{FF2B5EF4-FFF2-40B4-BE49-F238E27FC236}">
                <a16:creationId xmlns:a16="http://schemas.microsoft.com/office/drawing/2014/main" id="{F082CA6A-B194-C561-B0A1-0E7B3A38D287}"/>
              </a:ext>
            </a:extLst>
          </p:cNvPr>
          <p:cNvSpPr txBox="1"/>
          <p:nvPr/>
        </p:nvSpPr>
        <p:spPr>
          <a:xfrm>
            <a:off x="0" y="4835723"/>
            <a:ext cx="602827"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26/29</a:t>
            </a:r>
          </a:p>
        </p:txBody>
      </p:sp>
      <p:pic>
        <p:nvPicPr>
          <p:cNvPr id="15" name="Picture 14">
            <a:extLst>
              <a:ext uri="{FF2B5EF4-FFF2-40B4-BE49-F238E27FC236}">
                <a16:creationId xmlns:a16="http://schemas.microsoft.com/office/drawing/2014/main" id="{21BC8FDD-7B26-4B6D-94C1-38BEC80AA20F}"/>
              </a:ext>
            </a:extLst>
          </p:cNvPr>
          <p:cNvPicPr/>
          <p:nvPr/>
        </p:nvPicPr>
        <p:blipFill rotWithShape="1">
          <a:blip r:embed="rId4">
            <a:extLst>
              <a:ext uri="{BEBA8EAE-BF5A-486C-A8C5-ECC9F3942E4B}">
                <a14:imgProps xmlns:a14="http://schemas.microsoft.com/office/drawing/2010/main">
                  <a14:imgLayer r:embed="rId5">
                    <a14:imgEffect>
                      <a14:sharpenSoften amount="9000"/>
                    </a14:imgEffect>
                    <a14:imgEffect>
                      <a14:saturation sat="133000"/>
                    </a14:imgEffect>
                    <a14:imgEffect>
                      <a14:brightnessContrast bright="2000" contrast="18000"/>
                    </a14:imgEffect>
                  </a14:imgLayer>
                </a14:imgProps>
              </a:ext>
              <a:ext uri="{28A0092B-C50C-407E-A947-70E740481C1C}">
                <a14:useLocalDpi xmlns:a14="http://schemas.microsoft.com/office/drawing/2010/main" val="0"/>
              </a:ext>
            </a:extLst>
          </a:blip>
          <a:srcRect r="-188" b="8864"/>
          <a:stretch/>
        </p:blipFill>
        <p:spPr bwMode="auto">
          <a:xfrm>
            <a:off x="344081" y="2010173"/>
            <a:ext cx="3511222" cy="186837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E263DAF-0E75-4EB6-BF29-8E3F601FA5C3}"/>
              </a:ext>
            </a:extLst>
          </p:cNvPr>
          <p:cNvSpPr txBox="1"/>
          <p:nvPr/>
        </p:nvSpPr>
        <p:spPr>
          <a:xfrm>
            <a:off x="3339767" y="1536493"/>
            <a:ext cx="5386449" cy="2462213"/>
          </a:xfrm>
          <a:prstGeom prst="rect">
            <a:avLst/>
          </a:prstGeom>
          <a:noFill/>
        </p:spPr>
        <p:txBody>
          <a:bodyPr wrap="square" rtlCol="1">
            <a:spAutoFit/>
          </a:bodyPr>
          <a:lstStyle/>
          <a:p>
            <a:pPr algn="r"/>
            <a:r>
              <a:rPr lang="fa-IR" dirty="0">
                <a:cs typeface="B Nazanin" panose="00000400000000000000" pitchFamily="2" charset="-78"/>
              </a:rPr>
              <a:t>نتایج به دست آمده از آزمون با حضور ۱۰ کاربر واقعی با سطوح مهارت مختلف موفقیت‌آمیز بود:</a:t>
            </a:r>
            <a:br>
              <a:rPr lang="en-US" dirty="0">
                <a:cs typeface="B Nazanin" panose="00000400000000000000" pitchFamily="2" charset="-78"/>
              </a:rPr>
            </a:br>
            <a:endParaRPr lang="fa-IR" dirty="0">
              <a:cs typeface="B Nazanin" panose="00000400000000000000" pitchFamily="2" charset="-78"/>
            </a:endParaRPr>
          </a:p>
          <a:p>
            <a:pPr algn="r"/>
            <a:r>
              <a:rPr lang="fa-IR" dirty="0">
                <a:cs typeface="B Nazanin" panose="00000400000000000000" pitchFamily="2" charset="-78"/>
              </a:rPr>
              <a:t>	</a:t>
            </a:r>
            <a:r>
              <a:rPr lang="fa-IR" b="1" dirty="0">
                <a:cs typeface="B Nazanin" panose="00000400000000000000" pitchFamily="2" charset="-78"/>
              </a:rPr>
              <a:t>نرخ موفقیت ۹۰٪: </a:t>
            </a:r>
            <a:r>
              <a:rPr lang="fa-IR" dirty="0">
                <a:cs typeface="B Nazanin" panose="00000400000000000000" pitchFamily="2" charset="-78"/>
              </a:rPr>
              <a:t>۹ نفر از ۱۰ کاربر توانستند تمام وظایف را با موفقیت و بدون نیاز به راهنمایی به پایان برسانند.</a:t>
            </a:r>
            <a:br>
              <a:rPr lang="fa-IR" dirty="0">
                <a:cs typeface="B Nazanin" panose="00000400000000000000" pitchFamily="2" charset="-78"/>
              </a:rPr>
            </a:br>
            <a:endParaRPr lang="fa-IR" dirty="0">
              <a:cs typeface="B Nazanin" panose="00000400000000000000" pitchFamily="2" charset="-78"/>
            </a:endParaRPr>
          </a:p>
          <a:p>
            <a:pPr algn="r"/>
            <a:r>
              <a:rPr lang="fa-IR" dirty="0">
                <a:cs typeface="B Nazanin" panose="00000400000000000000" pitchFamily="2" charset="-78"/>
              </a:rPr>
              <a:t>	</a:t>
            </a:r>
            <a:r>
              <a:rPr lang="fa-IR" b="1" dirty="0">
                <a:cs typeface="B Nazanin" panose="00000400000000000000" pitchFamily="2" charset="-78"/>
              </a:rPr>
              <a:t>امتیاز رضایت بالا</a:t>
            </a:r>
            <a:r>
              <a:rPr lang="fa-IR" dirty="0">
                <a:cs typeface="B Nazanin" panose="00000400000000000000" pitchFamily="2" charset="-78"/>
              </a:rPr>
              <a:t>: کاربران به طور میانگین امتیاز ۴.۷ از ۵ را برای سادگی و شهودی بودن رابط کاربری ثبت کردند.</a:t>
            </a:r>
          </a:p>
          <a:p>
            <a:pPr algn="r"/>
            <a:endParaRPr lang="fa-IR" dirty="0">
              <a:cs typeface="B Nazanin" panose="00000400000000000000" pitchFamily="2" charset="-78"/>
            </a:endParaRPr>
          </a:p>
          <a:p>
            <a:pPr algn="r"/>
            <a:r>
              <a:rPr lang="fa-IR" dirty="0">
                <a:cs typeface="B Nazanin" panose="00000400000000000000" pitchFamily="2" charset="-78"/>
              </a:rPr>
              <a:t>	مهم‌ترین بازخورد مثبت کاربران، طراحی ساده، متمرکز و بازخورد آنی سیستم در هنگام تایپ بود.</a:t>
            </a:r>
          </a:p>
          <a:p>
            <a:pPr algn="r"/>
            <a:endParaRPr lang="fa-IR" dirty="0">
              <a:cs typeface="B Nazanin" panose="00000400000000000000" pitchFamily="2" charset="-78"/>
            </a:endParaRPr>
          </a:p>
        </p:txBody>
      </p:sp>
      <p:sp>
        <p:nvSpPr>
          <p:cNvPr id="16" name="TextBox 15">
            <a:extLst>
              <a:ext uri="{FF2B5EF4-FFF2-40B4-BE49-F238E27FC236}">
                <a16:creationId xmlns:a16="http://schemas.microsoft.com/office/drawing/2014/main" id="{FE1BF127-EFD2-40C0-8820-87626A2B2028}"/>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13002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E9E41-4503-DE48-030C-9D3C50948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22E70-C252-D32E-0D11-E4FE9BFE8DA7}"/>
              </a:ext>
            </a:extLst>
          </p:cNvPr>
          <p:cNvSpPr>
            <a:spLocks noGrp="1"/>
          </p:cNvSpPr>
          <p:nvPr>
            <p:ph type="title"/>
          </p:nvPr>
        </p:nvSpPr>
        <p:spPr/>
        <p:txBody>
          <a:bodyPr/>
          <a:lstStyle/>
          <a:p>
            <a:r>
              <a:rPr lang="fa-IR" dirty="0">
                <a:cs typeface="B Nazanin" panose="00000400000000000000" pitchFamily="2" charset="-78"/>
              </a:rPr>
              <a:t>بازخورد کاربران</a:t>
            </a:r>
          </a:p>
        </p:txBody>
      </p:sp>
      <p:pic>
        <p:nvPicPr>
          <p:cNvPr id="9" name="Picture 8" descr="Forms response chart. Question title: رابط کاربری سامانه چقدر روان و کاربرپسند بود؟. Number of responses: 15 responses.">
            <a:extLst>
              <a:ext uri="{FF2B5EF4-FFF2-40B4-BE49-F238E27FC236}">
                <a16:creationId xmlns:a16="http://schemas.microsoft.com/office/drawing/2014/main" id="{7F24F15F-1AA2-29BD-0A18-966D2FF702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741"/>
          <a:stretch>
            <a:fillRect/>
          </a:stretch>
        </p:blipFill>
        <p:spPr bwMode="auto">
          <a:xfrm>
            <a:off x="1104570" y="2015712"/>
            <a:ext cx="3180352" cy="1801948"/>
          </a:xfrm>
          <a:prstGeom prst="rect">
            <a:avLst/>
          </a:prstGeom>
          <a:noFill/>
          <a:ln>
            <a:noFill/>
          </a:ln>
          <a:extLst>
            <a:ext uri="{53640926-AAD7-44D8-BBD7-CCE9431645EC}">
              <a14:shadowObscured xmlns:a14="http://schemas.microsoft.com/office/drawing/2010/main"/>
            </a:ext>
          </a:extLst>
        </p:spPr>
      </p:pic>
      <p:pic>
        <p:nvPicPr>
          <p:cNvPr id="10" name="Picture 9" descr="Forms response chart. Question title: این سامانه چه تأثیری بر یادگیری شما داشت؟. Number of responses: 15 responses.">
            <a:extLst>
              <a:ext uri="{FF2B5EF4-FFF2-40B4-BE49-F238E27FC236}">
                <a16:creationId xmlns:a16="http://schemas.microsoft.com/office/drawing/2014/main" id="{0F6736BD-25A0-318E-E643-276647D802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5917"/>
          <a:stretch>
            <a:fillRect/>
          </a:stretch>
        </p:blipFill>
        <p:spPr bwMode="auto">
          <a:xfrm>
            <a:off x="4740157" y="2008568"/>
            <a:ext cx="3185379" cy="1809092"/>
          </a:xfrm>
          <a:prstGeom prst="rect">
            <a:avLst/>
          </a:prstGeom>
          <a:noFill/>
          <a:ln>
            <a:noFill/>
          </a:ln>
          <a:extLst>
            <a:ext uri="{53640926-AAD7-44D8-BBD7-CCE9431645EC}">
              <a14:shadowObscured xmlns:a14="http://schemas.microsoft.com/office/drawing/2010/main"/>
            </a:ext>
          </a:extLst>
        </p:spPr>
      </p:pic>
      <p:pic>
        <p:nvPicPr>
          <p:cNvPr id="11" name="Picture 10" descr="A blue and white logo&#10;&#10;AI-generated content may be incorrect.">
            <a:extLst>
              <a:ext uri="{FF2B5EF4-FFF2-40B4-BE49-F238E27FC236}">
                <a16:creationId xmlns:a16="http://schemas.microsoft.com/office/drawing/2014/main" id="{C1A105CA-DBD5-16F3-8E68-C5E51C59E350}"/>
              </a:ext>
            </a:extLst>
          </p:cNvPr>
          <p:cNvPicPr>
            <a:picLocks noChangeAspect="1"/>
          </p:cNvPicPr>
          <p:nvPr/>
        </p:nvPicPr>
        <p:blipFill>
          <a:blip r:embed="rId4"/>
          <a:stretch>
            <a:fillRect/>
          </a:stretch>
        </p:blipFill>
        <p:spPr>
          <a:xfrm>
            <a:off x="344081" y="40638"/>
            <a:ext cx="657013" cy="657013"/>
          </a:xfrm>
          <a:prstGeom prst="rect">
            <a:avLst/>
          </a:prstGeom>
        </p:spPr>
      </p:pic>
      <p:sp>
        <p:nvSpPr>
          <p:cNvPr id="12" name="TextBox 11">
            <a:extLst>
              <a:ext uri="{FF2B5EF4-FFF2-40B4-BE49-F238E27FC236}">
                <a16:creationId xmlns:a16="http://schemas.microsoft.com/office/drawing/2014/main" id="{103DC248-4FAF-BCD3-A07C-55CD832EB567}"/>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3" name="TextBox 12">
            <a:extLst>
              <a:ext uri="{FF2B5EF4-FFF2-40B4-BE49-F238E27FC236}">
                <a16:creationId xmlns:a16="http://schemas.microsoft.com/office/drawing/2014/main" id="{F082CA6A-B194-C561-B0A1-0E7B3A38D287}"/>
              </a:ext>
            </a:extLst>
          </p:cNvPr>
          <p:cNvSpPr txBox="1"/>
          <p:nvPr/>
        </p:nvSpPr>
        <p:spPr>
          <a:xfrm>
            <a:off x="0" y="4835723"/>
            <a:ext cx="602827"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27/29</a:t>
            </a:r>
          </a:p>
        </p:txBody>
      </p:sp>
      <p:sp>
        <p:nvSpPr>
          <p:cNvPr id="16" name="TextBox 15">
            <a:extLst>
              <a:ext uri="{FF2B5EF4-FFF2-40B4-BE49-F238E27FC236}">
                <a16:creationId xmlns:a16="http://schemas.microsoft.com/office/drawing/2014/main" id="{89EFFFF2-4E1E-4A7E-9F4B-94F419E8C965}"/>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1480898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9165793C-ED68-EE86-A068-B49E74E830DA}"/>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AAA3DDD1-E4DB-F6F8-99AA-F6B23C073F45}"/>
              </a:ext>
            </a:extLst>
          </p:cNvPr>
          <p:cNvPicPr preferRelativeResize="0"/>
          <p:nvPr/>
        </p:nvPicPr>
        <p:blipFill rotWithShape="1">
          <a:blip r:embed="rId3">
            <a:alphaModFix/>
          </a:blip>
          <a:srcRect t="129" b="129"/>
          <a:stretch/>
        </p:blipFill>
        <p:spPr>
          <a:xfrm rot="10800000">
            <a:off x="2677803" y="270880"/>
            <a:ext cx="1716695" cy="1307947"/>
          </a:xfrm>
          <a:prstGeom prst="rect">
            <a:avLst/>
          </a:prstGeom>
          <a:noFill/>
          <a:ln>
            <a:noFill/>
          </a:ln>
        </p:spPr>
      </p:pic>
      <p:sp>
        <p:nvSpPr>
          <p:cNvPr id="370" name="Google Shape;370;p39">
            <a:extLst>
              <a:ext uri="{FF2B5EF4-FFF2-40B4-BE49-F238E27FC236}">
                <a16:creationId xmlns:a16="http://schemas.microsoft.com/office/drawing/2014/main" id="{46965A6B-D833-6D46-AFAA-56569E57170B}"/>
              </a:ext>
            </a:extLst>
          </p:cNvPr>
          <p:cNvSpPr txBox="1">
            <a:spLocks noGrp="1"/>
          </p:cNvSpPr>
          <p:nvPr>
            <p:ph type="title"/>
          </p:nvPr>
        </p:nvSpPr>
        <p:spPr>
          <a:xfrm>
            <a:off x="3979441" y="2200935"/>
            <a:ext cx="4487225" cy="1615632"/>
          </a:xfrm>
          <a:prstGeom prst="rect">
            <a:avLst/>
          </a:prstGeom>
        </p:spPr>
        <p:txBody>
          <a:bodyPr spcFirstLastPara="1" wrap="square" lIns="91425" tIns="91425" rIns="91425" bIns="91425" anchor="t" anchorCtr="0">
            <a:noAutofit/>
          </a:bodyPr>
          <a:lstStyle/>
          <a:p>
            <a:r>
              <a:rPr lang="fa-IR" sz="4400" b="0" dirty="0">
                <a:cs typeface="B Nazanin" panose="00000400000000000000" pitchFamily="2" charset="-78"/>
              </a:rPr>
              <a:t>بخش پنجم</a:t>
            </a:r>
            <a:br>
              <a:rPr lang="fa-IR" sz="4400" dirty="0">
                <a:cs typeface="B Nazanin" panose="00000400000000000000" pitchFamily="2" charset="-78"/>
              </a:rPr>
            </a:br>
            <a:r>
              <a:rPr lang="fa-IR" sz="6000" kern="1200" dirty="0">
                <a:solidFill>
                  <a:srgbClr val="000000">
                    <a:lumMod val="95000"/>
                    <a:lumOff val="5000"/>
                  </a:srgbClr>
                </a:solidFill>
                <a:latin typeface="Times New Roman" pitchFamily="18" charset="0"/>
                <a:cs typeface="B Nazanin" pitchFamily="2" charset="-78"/>
              </a:rPr>
              <a:t>نتیجه‌گیری</a:t>
            </a:r>
            <a:endParaRPr sz="4400" dirty="0">
              <a:cs typeface="B Nazanin" panose="00000400000000000000" pitchFamily="2" charset="-78"/>
            </a:endParaRPr>
          </a:p>
        </p:txBody>
      </p:sp>
      <p:sp>
        <p:nvSpPr>
          <p:cNvPr id="371" name="Google Shape;371;p39">
            <a:extLst>
              <a:ext uri="{FF2B5EF4-FFF2-40B4-BE49-F238E27FC236}">
                <a16:creationId xmlns:a16="http://schemas.microsoft.com/office/drawing/2014/main" id="{5047D622-AAEC-80F5-2AC6-C0B3E2DE6B33}"/>
              </a:ext>
            </a:extLst>
          </p:cNvPr>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05</a:t>
            </a:r>
            <a:endParaRPr dirty="0">
              <a:cs typeface="B Nazanin" panose="00000400000000000000" pitchFamily="2" charset="-78"/>
            </a:endParaRPr>
          </a:p>
        </p:txBody>
      </p:sp>
      <p:pic>
        <p:nvPicPr>
          <p:cNvPr id="4" name="Picture 3" descr="A blue and white logo&#10;&#10;AI-generated content may be incorrect.">
            <a:extLst>
              <a:ext uri="{FF2B5EF4-FFF2-40B4-BE49-F238E27FC236}">
                <a16:creationId xmlns:a16="http://schemas.microsoft.com/office/drawing/2014/main" id="{A34D8B2A-1DB0-BC66-EB85-1EE68028A3E4}"/>
              </a:ext>
            </a:extLst>
          </p:cNvPr>
          <p:cNvPicPr>
            <a:picLocks noChangeAspect="1"/>
          </p:cNvPicPr>
          <p:nvPr/>
        </p:nvPicPr>
        <p:blipFill>
          <a:blip r:embed="rId4"/>
          <a:stretch>
            <a:fillRect/>
          </a:stretch>
        </p:blipFill>
        <p:spPr>
          <a:xfrm>
            <a:off x="344081" y="40638"/>
            <a:ext cx="657013" cy="657013"/>
          </a:xfrm>
          <a:prstGeom prst="rect">
            <a:avLst/>
          </a:prstGeom>
        </p:spPr>
      </p:pic>
      <p:sp>
        <p:nvSpPr>
          <p:cNvPr id="5" name="TextBox 4">
            <a:extLst>
              <a:ext uri="{FF2B5EF4-FFF2-40B4-BE49-F238E27FC236}">
                <a16:creationId xmlns:a16="http://schemas.microsoft.com/office/drawing/2014/main" id="{98171CDC-0EDF-223B-AC51-D4714A6CBCB4}"/>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6" name="TextBox 5">
            <a:extLst>
              <a:ext uri="{FF2B5EF4-FFF2-40B4-BE49-F238E27FC236}">
                <a16:creationId xmlns:a16="http://schemas.microsoft.com/office/drawing/2014/main" id="{3CF50E3C-6F82-ABA5-CED6-526615ACF64E}"/>
              </a:ext>
            </a:extLst>
          </p:cNvPr>
          <p:cNvSpPr txBox="1"/>
          <p:nvPr/>
        </p:nvSpPr>
        <p:spPr>
          <a:xfrm>
            <a:off x="0" y="4835723"/>
            <a:ext cx="636693" cy="307777"/>
          </a:xfrm>
          <a:prstGeom prst="rect">
            <a:avLst/>
          </a:prstGeom>
          <a:noFill/>
        </p:spPr>
        <p:txBody>
          <a:bodyPr wrap="square" rtlCol="1">
            <a:spAutoFit/>
          </a:bodyPr>
          <a:lstStyle/>
          <a:p>
            <a:pPr algn="ctr"/>
            <a:r>
              <a:rPr lang="fa-IR" b="1" dirty="0">
                <a:cs typeface="B Nazanin" panose="00000400000000000000" pitchFamily="2" charset="-78"/>
              </a:rPr>
              <a:t>28/29</a:t>
            </a:r>
          </a:p>
        </p:txBody>
      </p:sp>
      <p:pic>
        <p:nvPicPr>
          <p:cNvPr id="9" name="Picture 8" descr="A group of people working on a light bulb&#10;&#10;AI-generated content may be incorrect.">
            <a:extLst>
              <a:ext uri="{FF2B5EF4-FFF2-40B4-BE49-F238E27FC236}">
                <a16:creationId xmlns:a16="http://schemas.microsoft.com/office/drawing/2014/main" id="{F0302F59-9B47-E16D-EFF6-8CDB992FBA9A}"/>
              </a:ext>
            </a:extLst>
          </p:cNvPr>
          <p:cNvPicPr>
            <a:picLocks noChangeAspect="1"/>
          </p:cNvPicPr>
          <p:nvPr/>
        </p:nvPicPr>
        <p:blipFill>
          <a:blip r:embed="rId5"/>
          <a:stretch>
            <a:fillRect/>
          </a:stretch>
        </p:blipFill>
        <p:spPr>
          <a:xfrm>
            <a:off x="580678" y="1037350"/>
            <a:ext cx="4168826" cy="2779217"/>
          </a:xfrm>
          <a:prstGeom prst="rect">
            <a:avLst/>
          </a:prstGeom>
        </p:spPr>
      </p:pic>
      <p:sp>
        <p:nvSpPr>
          <p:cNvPr id="10" name="TextBox 9">
            <a:extLst>
              <a:ext uri="{FF2B5EF4-FFF2-40B4-BE49-F238E27FC236}">
                <a16:creationId xmlns:a16="http://schemas.microsoft.com/office/drawing/2014/main" id="{8EE75722-85FD-45CB-8F40-8DE9186ACF7B}"/>
              </a:ext>
            </a:extLst>
          </p:cNvPr>
          <p:cNvSpPr txBox="1"/>
          <p:nvPr/>
        </p:nvSpPr>
        <p:spPr>
          <a:xfrm>
            <a:off x="1858898"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315867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863E3-6C10-88EE-BCE5-D85AC535D44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C2B20D4-2A56-6EB7-1833-B0467AF6EBE2}"/>
              </a:ext>
            </a:extLst>
          </p:cNvPr>
          <p:cNvSpPr>
            <a:spLocks noGrp="1"/>
          </p:cNvSpPr>
          <p:nvPr>
            <p:ph type="title"/>
          </p:nvPr>
        </p:nvSpPr>
        <p:spPr/>
        <p:txBody>
          <a:bodyPr/>
          <a:lstStyle/>
          <a:p>
            <a:pPr lvl="0" rtl="1"/>
            <a:r>
              <a:rPr lang="fa-IR" dirty="0">
                <a:cs typeface="B Nazanin" panose="00000400000000000000" pitchFamily="2" charset="-78"/>
              </a:rPr>
              <a:t>نتیجه‌گیری و چشم‌انداز پروژه</a:t>
            </a:r>
          </a:p>
        </p:txBody>
      </p:sp>
      <p:sp>
        <p:nvSpPr>
          <p:cNvPr id="6" name="Google Shape;378;p40">
            <a:extLst>
              <a:ext uri="{FF2B5EF4-FFF2-40B4-BE49-F238E27FC236}">
                <a16:creationId xmlns:a16="http://schemas.microsoft.com/office/drawing/2014/main" id="{4E33A094-9C7A-AE21-3E0C-8320DFF25DAF}"/>
              </a:ext>
            </a:extLst>
          </p:cNvPr>
          <p:cNvSpPr txBox="1">
            <a:spLocks/>
          </p:cNvSpPr>
          <p:nvPr/>
        </p:nvSpPr>
        <p:spPr>
          <a:xfrm>
            <a:off x="5942586" y="1485007"/>
            <a:ext cx="2330028" cy="54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indent="0" algn="r" rtl="1"/>
            <a:r>
              <a:rPr lang="fa-IR" sz="1600" b="1" dirty="0">
                <a:cs typeface="B Nazanin" panose="00000400000000000000" pitchFamily="2" charset="-78"/>
              </a:rPr>
              <a:t>نتیجه‌گیری</a:t>
            </a:r>
          </a:p>
        </p:txBody>
      </p:sp>
      <p:cxnSp>
        <p:nvCxnSpPr>
          <p:cNvPr id="8" name="Straight Connector 7">
            <a:extLst>
              <a:ext uri="{FF2B5EF4-FFF2-40B4-BE49-F238E27FC236}">
                <a16:creationId xmlns:a16="http://schemas.microsoft.com/office/drawing/2014/main" id="{13D274FC-98F8-D130-A14C-733BB35C1CE1}"/>
              </a:ext>
            </a:extLst>
          </p:cNvPr>
          <p:cNvCxnSpPr>
            <a:cxnSpLocks/>
          </p:cNvCxnSpPr>
          <p:nvPr/>
        </p:nvCxnSpPr>
        <p:spPr>
          <a:xfrm>
            <a:off x="4687147" y="1779267"/>
            <a:ext cx="0" cy="2426972"/>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16" name="Text Placeholder 9">
            <a:extLst>
              <a:ext uri="{FF2B5EF4-FFF2-40B4-BE49-F238E27FC236}">
                <a16:creationId xmlns:a16="http://schemas.microsoft.com/office/drawing/2014/main" id="{C903C236-9184-A2D1-836A-D8395AB8378D}"/>
              </a:ext>
            </a:extLst>
          </p:cNvPr>
          <p:cNvSpPr txBox="1">
            <a:spLocks/>
          </p:cNvSpPr>
          <p:nvPr/>
        </p:nvSpPr>
        <p:spPr>
          <a:xfrm>
            <a:off x="609482" y="2031242"/>
            <a:ext cx="3736852" cy="2156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Poppins"/>
                <a:ea typeface="Poppins"/>
                <a:cs typeface="Poppins"/>
                <a:sym typeface="Poppins"/>
              </a:defRPr>
            </a:lvl9pPr>
          </a:lstStyle>
          <a:p>
            <a:pPr marL="152400" indent="0" algn="r" rtl="1">
              <a:lnSpc>
                <a:spcPct val="150000"/>
              </a:lnSpc>
              <a:buNone/>
            </a:pPr>
            <a:r>
              <a:rPr lang="fa-IR" sz="1300" b="1" dirty="0">
                <a:cs typeface="B Nazanin" panose="00000400000000000000" pitchFamily="2" charset="-78"/>
              </a:rPr>
              <a:t>• اپلیکیشن موبایل</a:t>
            </a:r>
            <a:r>
              <a:rPr lang="fa-IR" sz="1300" dirty="0">
                <a:cs typeface="B Nazanin" panose="00000400000000000000" pitchFamily="2" charset="-78"/>
              </a:rPr>
              <a:t>: توسعه نسخه بومی برای اندروید و </a:t>
            </a:r>
            <a:r>
              <a:rPr lang="en-US" sz="1100" dirty="0">
                <a:cs typeface="B Nazanin" panose="00000400000000000000" pitchFamily="2" charset="-78"/>
              </a:rPr>
              <a:t>iOS</a:t>
            </a:r>
            <a:r>
              <a:rPr lang="en-US" sz="1300" dirty="0">
                <a:cs typeface="B Nazanin" panose="00000400000000000000" pitchFamily="2" charset="-78"/>
              </a:rPr>
              <a:t>.</a:t>
            </a:r>
          </a:p>
          <a:p>
            <a:pPr marL="152400" indent="0" algn="r" rtl="1">
              <a:lnSpc>
                <a:spcPct val="150000"/>
              </a:lnSpc>
              <a:buNone/>
            </a:pPr>
            <a:r>
              <a:rPr lang="en-US" sz="1300" dirty="0">
                <a:cs typeface="B Nazanin" panose="00000400000000000000" pitchFamily="2" charset="-78"/>
              </a:rPr>
              <a:t> •</a:t>
            </a:r>
            <a:r>
              <a:rPr lang="fa-IR" sz="1300" b="1" dirty="0">
                <a:cs typeface="B Nazanin" panose="00000400000000000000" pitchFamily="2" charset="-78"/>
              </a:rPr>
              <a:t>گیمیفیکیشن پیشرفته</a:t>
            </a:r>
            <a:r>
              <a:rPr lang="fa-IR" sz="1300" dirty="0">
                <a:cs typeface="B Nazanin" panose="00000400000000000000" pitchFamily="2" charset="-78"/>
              </a:rPr>
              <a:t>: افزودن سیستم امتیاز </a:t>
            </a:r>
            <a:r>
              <a:rPr lang="en-US" sz="1100" dirty="0">
                <a:cs typeface="B Nazanin" panose="00000400000000000000" pitchFamily="2" charset="-78"/>
              </a:rPr>
              <a:t>(XP)</a:t>
            </a:r>
            <a:r>
              <a:rPr lang="en-US" sz="1300" dirty="0">
                <a:cs typeface="B Nazanin" panose="00000400000000000000" pitchFamily="2" charset="-78"/>
              </a:rPr>
              <a:t>، </a:t>
            </a:r>
            <a:r>
              <a:rPr lang="fa-IR" sz="1300" dirty="0">
                <a:cs typeface="B Nazanin" panose="00000400000000000000" pitchFamily="2" charset="-78"/>
              </a:rPr>
              <a:t>سطوح کاربری و چالش‌های روزانه.</a:t>
            </a:r>
          </a:p>
          <a:p>
            <a:pPr marL="152400" indent="0" algn="r" rtl="1">
              <a:lnSpc>
                <a:spcPct val="150000"/>
              </a:lnSpc>
              <a:buNone/>
            </a:pPr>
            <a:r>
              <a:rPr lang="fa-IR" sz="1300" dirty="0">
                <a:cs typeface="B Nazanin" panose="00000400000000000000" pitchFamily="2" charset="-78"/>
              </a:rPr>
              <a:t>• </a:t>
            </a:r>
            <a:r>
              <a:rPr lang="fa-IR" sz="1300" b="1" dirty="0">
                <a:cs typeface="B Nazanin" panose="00000400000000000000" pitchFamily="2" charset="-78"/>
              </a:rPr>
              <a:t>شخصی‌سازی هوشمند</a:t>
            </a:r>
            <a:r>
              <a:rPr lang="fa-IR" sz="1300" dirty="0">
                <a:cs typeface="B Nazanin" panose="00000400000000000000" pitchFamily="2" charset="-78"/>
              </a:rPr>
              <a:t>: استفاده از یادگیری ماشین برای تولید تمرین‌های اختصاصی جهت رفع نقاط ضعف کاربر.</a:t>
            </a:r>
          </a:p>
          <a:p>
            <a:pPr marL="152400" indent="0" algn="r" rtl="1">
              <a:lnSpc>
                <a:spcPct val="150000"/>
              </a:lnSpc>
              <a:buNone/>
            </a:pPr>
            <a:r>
              <a:rPr lang="fa-IR" sz="1300" dirty="0">
                <a:cs typeface="B Nazanin" panose="00000400000000000000" pitchFamily="2" charset="-78"/>
              </a:rPr>
              <a:t>• </a:t>
            </a:r>
            <a:r>
              <a:rPr lang="fa-IR" sz="1300" b="1" dirty="0">
                <a:cs typeface="B Nazanin" panose="00000400000000000000" pitchFamily="2" charset="-78"/>
              </a:rPr>
              <a:t>قابلیت‌های اجتماعی</a:t>
            </a:r>
            <a:r>
              <a:rPr lang="fa-IR" sz="1300" dirty="0">
                <a:cs typeface="B Nazanin" panose="00000400000000000000" pitchFamily="2" charset="-78"/>
              </a:rPr>
              <a:t>: حالت رقابت چندنفره و همزمان.</a:t>
            </a:r>
          </a:p>
          <a:p>
            <a:pPr marL="152400" indent="0" algn="r" rtl="1">
              <a:lnSpc>
                <a:spcPct val="150000"/>
              </a:lnSpc>
              <a:buNone/>
            </a:pPr>
            <a:endParaRPr lang="fa-IR" sz="1300" dirty="0">
              <a:cs typeface="B Nazanin" panose="00000400000000000000" pitchFamily="2" charset="-78"/>
            </a:endParaRPr>
          </a:p>
        </p:txBody>
      </p:sp>
      <p:sp>
        <p:nvSpPr>
          <p:cNvPr id="17" name="Google Shape;378;p40">
            <a:extLst>
              <a:ext uri="{FF2B5EF4-FFF2-40B4-BE49-F238E27FC236}">
                <a16:creationId xmlns:a16="http://schemas.microsoft.com/office/drawing/2014/main" id="{9A906B6F-FF8A-5714-853C-175D5D8267F2}"/>
              </a:ext>
            </a:extLst>
          </p:cNvPr>
          <p:cNvSpPr txBox="1">
            <a:spLocks/>
          </p:cNvSpPr>
          <p:nvPr/>
        </p:nvSpPr>
        <p:spPr>
          <a:xfrm>
            <a:off x="1904189" y="1486044"/>
            <a:ext cx="2330028" cy="54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indent="0" algn="r" rtl="1"/>
            <a:r>
              <a:rPr lang="fa-IR" sz="1600" b="1" dirty="0">
                <a:cs typeface="B Nazanin" panose="00000400000000000000" pitchFamily="2" charset="-78"/>
              </a:rPr>
              <a:t>کارهای آتی و پیشنهادات</a:t>
            </a:r>
          </a:p>
        </p:txBody>
      </p:sp>
      <p:pic>
        <p:nvPicPr>
          <p:cNvPr id="22" name="Picture 21" descr="A blue and white logo&#10;&#10;AI-generated content may be incorrect.">
            <a:extLst>
              <a:ext uri="{FF2B5EF4-FFF2-40B4-BE49-F238E27FC236}">
                <a16:creationId xmlns:a16="http://schemas.microsoft.com/office/drawing/2014/main" id="{3E77B62F-C4F6-D0ED-8C52-1D4CB9A8D031}"/>
              </a:ext>
            </a:extLst>
          </p:cNvPr>
          <p:cNvPicPr>
            <a:picLocks noChangeAspect="1"/>
          </p:cNvPicPr>
          <p:nvPr/>
        </p:nvPicPr>
        <p:blipFill>
          <a:blip r:embed="rId2"/>
          <a:stretch>
            <a:fillRect/>
          </a:stretch>
        </p:blipFill>
        <p:spPr>
          <a:xfrm>
            <a:off x="344081" y="40638"/>
            <a:ext cx="657013" cy="657013"/>
          </a:xfrm>
          <a:prstGeom prst="rect">
            <a:avLst/>
          </a:prstGeom>
        </p:spPr>
      </p:pic>
      <p:sp>
        <p:nvSpPr>
          <p:cNvPr id="23" name="TextBox 22">
            <a:extLst>
              <a:ext uri="{FF2B5EF4-FFF2-40B4-BE49-F238E27FC236}">
                <a16:creationId xmlns:a16="http://schemas.microsoft.com/office/drawing/2014/main" id="{5E7B7FDC-1A5F-430C-BA4C-BC2ACCC60D2C}"/>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24" name="TextBox 23">
            <a:extLst>
              <a:ext uri="{FF2B5EF4-FFF2-40B4-BE49-F238E27FC236}">
                <a16:creationId xmlns:a16="http://schemas.microsoft.com/office/drawing/2014/main" id="{8884D0A1-1F16-C3DC-D21A-E61CF0A04B6B}"/>
              </a:ext>
            </a:extLst>
          </p:cNvPr>
          <p:cNvSpPr txBox="1"/>
          <p:nvPr/>
        </p:nvSpPr>
        <p:spPr>
          <a:xfrm>
            <a:off x="0" y="4835723"/>
            <a:ext cx="636693" cy="307777"/>
          </a:xfrm>
          <a:prstGeom prst="rect">
            <a:avLst/>
          </a:prstGeom>
          <a:noFill/>
        </p:spPr>
        <p:txBody>
          <a:bodyPr wrap="square" rtlCol="1">
            <a:spAutoFit/>
          </a:bodyPr>
          <a:lstStyle/>
          <a:p>
            <a:pPr algn="ctr"/>
            <a:r>
              <a:rPr lang="fa-IR" b="1" dirty="0">
                <a:cs typeface="B Nazanin" panose="00000400000000000000" pitchFamily="2" charset="-78"/>
              </a:rPr>
              <a:t>29/29</a:t>
            </a:r>
          </a:p>
        </p:txBody>
      </p:sp>
      <p:sp>
        <p:nvSpPr>
          <p:cNvPr id="14" name="TextBox 13">
            <a:extLst>
              <a:ext uri="{FF2B5EF4-FFF2-40B4-BE49-F238E27FC236}">
                <a16:creationId xmlns:a16="http://schemas.microsoft.com/office/drawing/2014/main" id="{5C727D6C-20D0-4D4B-879F-D86475080A77}"/>
              </a:ext>
            </a:extLst>
          </p:cNvPr>
          <p:cNvSpPr txBox="1"/>
          <p:nvPr/>
        </p:nvSpPr>
        <p:spPr>
          <a:xfrm>
            <a:off x="2036401"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
        <p:nvSpPr>
          <p:cNvPr id="7" name="Rectangle 6">
            <a:extLst>
              <a:ext uri="{FF2B5EF4-FFF2-40B4-BE49-F238E27FC236}">
                <a16:creationId xmlns:a16="http://schemas.microsoft.com/office/drawing/2014/main" id="{B33B6624-02E2-44C9-B7F2-C374EF7987A3}"/>
              </a:ext>
            </a:extLst>
          </p:cNvPr>
          <p:cNvSpPr/>
          <p:nvPr/>
        </p:nvSpPr>
        <p:spPr>
          <a:xfrm>
            <a:off x="4799264" y="2119212"/>
            <a:ext cx="4119070" cy="1898340"/>
          </a:xfrm>
          <a:prstGeom prst="rect">
            <a:avLst/>
          </a:prstGeom>
        </p:spPr>
        <p:txBody>
          <a:bodyPr wrap="square">
            <a:spAutoFit/>
          </a:bodyPr>
          <a:lstStyle/>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موفقیت در اهداف:</a:t>
            </a:r>
            <a:r>
              <a:rPr lang="fa-IR" sz="1300" dirty="0">
                <a:latin typeface="Calibri" panose="020F0502020204030204" pitchFamily="34" charset="0"/>
                <a:ea typeface="Times New Roman" panose="02020603050405020304" pitchFamily="18" charset="0"/>
                <a:cs typeface="B Nazanin" panose="00000400000000000000" pitchFamily="2" charset="-78"/>
              </a:rPr>
              <a:t> سامانه با موفقیت شکاف موجود را با ادغام </a:t>
            </a:r>
            <a:r>
              <a:rPr lang="fa-IR" sz="1300" b="1" dirty="0">
                <a:latin typeface="Calibri" panose="020F0502020204030204" pitchFamily="34" charset="0"/>
                <a:ea typeface="Times New Roman" panose="02020603050405020304" pitchFamily="18" charset="0"/>
                <a:cs typeface="B Nazanin" panose="00000400000000000000" pitchFamily="2" charset="-78"/>
              </a:rPr>
              <a:t>آموزش، تمرین و تحلیل</a:t>
            </a:r>
            <a:r>
              <a:rPr lang="fa-IR" sz="1300" dirty="0">
                <a:latin typeface="Calibri" panose="020F0502020204030204" pitchFamily="34" charset="0"/>
                <a:ea typeface="Times New Roman" panose="02020603050405020304" pitchFamily="18" charset="0"/>
                <a:cs typeface="B Nazanin" panose="00000400000000000000" pitchFamily="2" charset="-78"/>
              </a:rPr>
              <a:t> .پر می‌کند.</a:t>
            </a:r>
            <a:endParaRPr lang="en-US" sz="1300" dirty="0">
              <a:latin typeface="Calibri" panose="020F0502020204030204" pitchFamily="34" charset="0"/>
              <a:ea typeface="Calibri" panose="020F0502020204030204" pitchFamily="34" charset="0"/>
              <a:cs typeface="B Nazanin"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محصول نهایی:</a:t>
            </a:r>
            <a:r>
              <a:rPr lang="fa-IR" sz="1300" dirty="0">
                <a:latin typeface="Calibri" panose="020F0502020204030204" pitchFamily="34" charset="0"/>
                <a:ea typeface="Times New Roman" panose="02020603050405020304" pitchFamily="18" charset="0"/>
                <a:cs typeface="B Nazanin" panose="00000400000000000000" pitchFamily="2" charset="-78"/>
              </a:rPr>
              <a:t> یک پلتفرم مدرن، کارآمد و کاربرپسند با معماری قابل توسعه پیاده‌سازی.</a:t>
            </a:r>
            <a:endParaRPr lang="en-US" sz="1300" dirty="0">
              <a:latin typeface="Calibri" panose="020F0502020204030204" pitchFamily="34" charset="0"/>
              <a:ea typeface="Calibri" panose="020F0502020204030204" pitchFamily="34" charset="0"/>
              <a:cs typeface="B Nazanin"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تایید عملکرد:</a:t>
            </a:r>
            <a:r>
              <a:rPr lang="fa-IR" sz="1300" dirty="0">
                <a:latin typeface="Calibri" panose="020F0502020204030204" pitchFamily="34" charset="0"/>
                <a:ea typeface="Times New Roman" panose="02020603050405020304" pitchFamily="18" charset="0"/>
                <a:cs typeface="B Nazanin" panose="00000400000000000000" pitchFamily="2" charset="-78"/>
              </a:rPr>
              <a:t> ارزیابی‌های فنی و کاربردپذیری، کیفیت بالای سامانه .</a:t>
            </a:r>
            <a:endParaRPr lang="en-US" sz="1300" dirty="0">
              <a:latin typeface="Calibri" panose="020F0502020204030204" pitchFamily="34" charset="0"/>
              <a:ea typeface="Calibri" panose="020F0502020204030204" pitchFamily="34" charset="0"/>
              <a:cs typeface="B Nazanin"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ارزش افزوده:</a:t>
            </a:r>
            <a:r>
              <a:rPr lang="fa-IR" sz="1300" dirty="0">
                <a:latin typeface="Calibri" panose="020F0502020204030204" pitchFamily="34" charset="0"/>
                <a:ea typeface="Times New Roman" panose="02020603050405020304" pitchFamily="18" charset="0"/>
                <a:cs typeface="B Nazanin" panose="00000400000000000000" pitchFamily="2" charset="-78"/>
              </a:rPr>
              <a:t> ارائه یک پنل مدیریت جامع، پایداری و سهولت نگهداری پروژه را در بلندمدت.</a:t>
            </a:r>
            <a:endParaRPr lang="en-US" sz="13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9345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9"/>
          <p:cNvPicPr preferRelativeResize="0"/>
          <p:nvPr/>
        </p:nvPicPr>
        <p:blipFill rotWithShape="1">
          <a:blip r:embed="rId3">
            <a:alphaModFix/>
          </a:blip>
          <a:srcRect t="129" b="129"/>
          <a:stretch/>
        </p:blipFill>
        <p:spPr>
          <a:xfrm rot="10800000">
            <a:off x="2677803" y="270880"/>
            <a:ext cx="1716695" cy="1307947"/>
          </a:xfrm>
          <a:prstGeom prst="rect">
            <a:avLst/>
          </a:prstGeom>
          <a:noFill/>
          <a:ln>
            <a:noFill/>
          </a:ln>
        </p:spPr>
      </p:pic>
      <p:sp>
        <p:nvSpPr>
          <p:cNvPr id="370" name="Google Shape;370;p39"/>
          <p:cNvSpPr txBox="1">
            <a:spLocks noGrp="1"/>
          </p:cNvSpPr>
          <p:nvPr>
            <p:ph type="title"/>
          </p:nvPr>
        </p:nvSpPr>
        <p:spPr>
          <a:xfrm>
            <a:off x="3979442" y="2200935"/>
            <a:ext cx="4383600" cy="1615632"/>
          </a:xfrm>
          <a:prstGeom prst="rect">
            <a:avLst/>
          </a:prstGeom>
        </p:spPr>
        <p:txBody>
          <a:bodyPr spcFirstLastPara="1" wrap="square" lIns="91425" tIns="91425" rIns="91425" bIns="91425" anchor="t" anchorCtr="0">
            <a:noAutofit/>
          </a:bodyPr>
          <a:lstStyle/>
          <a:p>
            <a:r>
              <a:rPr lang="fa-IR" sz="4400" b="0" dirty="0">
                <a:cs typeface="B Nazanin" panose="00000400000000000000" pitchFamily="2" charset="-78"/>
              </a:rPr>
              <a:t>بخش اول</a:t>
            </a:r>
            <a:br>
              <a:rPr lang="fa-IR" sz="4400" dirty="0">
                <a:cs typeface="B Nazanin" panose="00000400000000000000" pitchFamily="2" charset="-78"/>
              </a:rPr>
            </a:br>
            <a:r>
              <a:rPr lang="fa-IR" sz="6000" dirty="0">
                <a:cs typeface="B Nazanin" panose="00000400000000000000" pitchFamily="2" charset="-78"/>
              </a:rPr>
              <a:t>مقدمه</a:t>
            </a:r>
            <a:endParaRPr sz="4400" dirty="0">
              <a:cs typeface="B Nazanin" panose="00000400000000000000" pitchFamily="2" charset="-78"/>
            </a:endParaRPr>
          </a:p>
        </p:txBody>
      </p:sp>
      <p:sp>
        <p:nvSpPr>
          <p:cNvPr id="371" name="Google Shape;371;p39"/>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01</a:t>
            </a:r>
            <a:endParaRPr dirty="0">
              <a:cs typeface="B Nazanin" panose="00000400000000000000" pitchFamily="2" charset="-78"/>
            </a:endParaRPr>
          </a:p>
        </p:txBody>
      </p:sp>
      <p:pic>
        <p:nvPicPr>
          <p:cNvPr id="11" name="Picture 10" descr="A cartoon of a paper&#10;&#10;AI-generated content may be incorrect.">
            <a:extLst>
              <a:ext uri="{FF2B5EF4-FFF2-40B4-BE49-F238E27FC236}">
                <a16:creationId xmlns:a16="http://schemas.microsoft.com/office/drawing/2014/main" id="{660AFBE9-D529-F2C2-13FC-2EA786875E61}"/>
              </a:ext>
            </a:extLst>
          </p:cNvPr>
          <p:cNvPicPr>
            <a:picLocks noChangeAspect="1"/>
          </p:cNvPicPr>
          <p:nvPr/>
        </p:nvPicPr>
        <p:blipFill>
          <a:blip r:embed="rId4"/>
          <a:srcRect l="38667" r="18387"/>
          <a:stretch>
            <a:fillRect/>
          </a:stretch>
        </p:blipFill>
        <p:spPr>
          <a:xfrm>
            <a:off x="1648576" y="1037350"/>
            <a:ext cx="2745922" cy="3166468"/>
          </a:xfrm>
          <a:prstGeom prst="rect">
            <a:avLst/>
          </a:prstGeom>
        </p:spPr>
      </p:pic>
      <p:pic>
        <p:nvPicPr>
          <p:cNvPr id="12" name="Picture 11" descr="A blue and white logo&#10;&#10;AI-generated content may be incorrect.">
            <a:extLst>
              <a:ext uri="{FF2B5EF4-FFF2-40B4-BE49-F238E27FC236}">
                <a16:creationId xmlns:a16="http://schemas.microsoft.com/office/drawing/2014/main" id="{D140AF9A-44CD-094C-D24D-6896E5103D6E}"/>
              </a:ext>
            </a:extLst>
          </p:cNvPr>
          <p:cNvPicPr>
            <a:picLocks noChangeAspect="1"/>
          </p:cNvPicPr>
          <p:nvPr/>
        </p:nvPicPr>
        <p:blipFill>
          <a:blip r:embed="rId5"/>
          <a:stretch>
            <a:fillRect/>
          </a:stretch>
        </p:blipFill>
        <p:spPr>
          <a:xfrm>
            <a:off x="344081" y="40638"/>
            <a:ext cx="657013" cy="657013"/>
          </a:xfrm>
          <a:prstGeom prst="rect">
            <a:avLst/>
          </a:prstGeom>
        </p:spPr>
      </p:pic>
      <p:sp>
        <p:nvSpPr>
          <p:cNvPr id="13" name="TextBox 12">
            <a:extLst>
              <a:ext uri="{FF2B5EF4-FFF2-40B4-BE49-F238E27FC236}">
                <a16:creationId xmlns:a16="http://schemas.microsoft.com/office/drawing/2014/main" id="{4F9DF901-F7FA-1CB6-2019-73187CDB3D86}"/>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4" name="TextBox 13">
            <a:extLst>
              <a:ext uri="{FF2B5EF4-FFF2-40B4-BE49-F238E27FC236}">
                <a16:creationId xmlns:a16="http://schemas.microsoft.com/office/drawing/2014/main" id="{52F1F354-C6E8-4BB7-12B3-280668C4C74D}"/>
              </a:ext>
            </a:extLst>
          </p:cNvPr>
          <p:cNvSpPr txBox="1"/>
          <p:nvPr/>
        </p:nvSpPr>
        <p:spPr>
          <a:xfrm>
            <a:off x="0" y="4835723"/>
            <a:ext cx="582507" cy="307777"/>
          </a:xfrm>
          <a:prstGeom prst="rect">
            <a:avLst/>
          </a:prstGeom>
          <a:noFill/>
        </p:spPr>
        <p:txBody>
          <a:bodyPr wrap="square" rtlCol="1">
            <a:spAutoFit/>
          </a:bodyPr>
          <a:lstStyle/>
          <a:p>
            <a:pPr algn="ctr"/>
            <a:r>
              <a:rPr lang="fa-IR" b="1" dirty="0">
                <a:cs typeface="B Nazanin" panose="00000400000000000000" pitchFamily="2" charset="-78"/>
              </a:rPr>
              <a:t>3/29</a:t>
            </a:r>
          </a:p>
        </p:txBody>
      </p:sp>
      <p:sp>
        <p:nvSpPr>
          <p:cNvPr id="15" name="TextBox 14">
            <a:extLst>
              <a:ext uri="{FF2B5EF4-FFF2-40B4-BE49-F238E27FC236}">
                <a16:creationId xmlns:a16="http://schemas.microsoft.com/office/drawing/2014/main" id="{80C03E4E-798D-43AE-B5A8-7F62CA96B27C}"/>
              </a:ext>
            </a:extLst>
          </p:cNvPr>
          <p:cNvSpPr txBox="1"/>
          <p:nvPr/>
        </p:nvSpPr>
        <p:spPr>
          <a:xfrm>
            <a:off x="166492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F1D0D576-6254-4FBA-4BBF-1F092FA8C2D7}"/>
            </a:ext>
          </a:extLst>
        </p:cNvPr>
        <p:cNvGrpSpPr/>
        <p:nvPr/>
      </p:nvGrpSpPr>
      <p:grpSpPr>
        <a:xfrm>
          <a:off x="0" y="0"/>
          <a:ext cx="0" cy="0"/>
          <a:chOff x="0" y="0"/>
          <a:chExt cx="0" cy="0"/>
        </a:xfrm>
      </p:grpSpPr>
      <p:sp>
        <p:nvSpPr>
          <p:cNvPr id="570" name="Google Shape;570;p55">
            <a:extLst>
              <a:ext uri="{FF2B5EF4-FFF2-40B4-BE49-F238E27FC236}">
                <a16:creationId xmlns:a16="http://schemas.microsoft.com/office/drawing/2014/main" id="{3FE6141E-1BBC-6351-620D-F395D988E96C}"/>
              </a:ext>
            </a:extLst>
          </p:cNvPr>
          <p:cNvSpPr txBox="1">
            <a:spLocks noGrp="1"/>
          </p:cNvSpPr>
          <p:nvPr>
            <p:ph type="title" idx="4294967295"/>
          </p:nvPr>
        </p:nvSpPr>
        <p:spPr>
          <a:xfrm>
            <a:off x="3772747" y="702309"/>
            <a:ext cx="4268470" cy="957157"/>
          </a:xfrm>
          <a:prstGeom prst="rect">
            <a:avLst/>
          </a:prstGeom>
        </p:spPr>
        <p:txBody>
          <a:bodyPr spcFirstLastPara="1" wrap="square" lIns="91425" tIns="91425" rIns="91425" bIns="91425" anchor="t" anchorCtr="0">
            <a:noAutofit/>
          </a:bodyPr>
          <a:lstStyle/>
          <a:p>
            <a:pPr algn="r" rtl="1"/>
            <a:r>
              <a:rPr lang="fa-IR" sz="4800" dirty="0">
                <a:cs typeface="B Nazanin" panose="00000400000000000000" pitchFamily="2" charset="-78"/>
              </a:rPr>
              <a:t>سپاس از توجه شما</a:t>
            </a:r>
            <a:endParaRPr sz="4800" dirty="0">
              <a:cs typeface="B Nazanin" panose="00000400000000000000" pitchFamily="2" charset="-78"/>
            </a:endParaRPr>
          </a:p>
        </p:txBody>
      </p:sp>
      <p:pic>
        <p:nvPicPr>
          <p:cNvPr id="5" name="Picture 4" descr="A blue and orange square speech bubbles with white letters&#10;&#10;AI-generated content may be incorrect.">
            <a:extLst>
              <a:ext uri="{FF2B5EF4-FFF2-40B4-BE49-F238E27FC236}">
                <a16:creationId xmlns:a16="http://schemas.microsoft.com/office/drawing/2014/main" id="{BAF22CEB-BB06-537F-4E70-7663EA497E0D}"/>
              </a:ext>
            </a:extLst>
          </p:cNvPr>
          <p:cNvPicPr>
            <a:picLocks noChangeAspect="1"/>
          </p:cNvPicPr>
          <p:nvPr/>
        </p:nvPicPr>
        <p:blipFill>
          <a:blip r:embed="rId3"/>
          <a:stretch>
            <a:fillRect/>
          </a:stretch>
        </p:blipFill>
        <p:spPr>
          <a:xfrm>
            <a:off x="657014" y="1587500"/>
            <a:ext cx="3556000" cy="3556000"/>
          </a:xfrm>
          <a:prstGeom prst="rect">
            <a:avLst/>
          </a:prstGeom>
        </p:spPr>
      </p:pic>
    </p:spTree>
    <p:extLst>
      <p:ext uri="{BB962C8B-B14F-4D97-AF65-F5344CB8AC3E}">
        <p14:creationId xmlns:p14="http://schemas.microsoft.com/office/powerpoint/2010/main" val="3934428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fa-IR" dirty="0">
                <a:cs typeface="B Nazanin" panose="00000400000000000000" pitchFamily="2" charset="-78"/>
              </a:rPr>
              <a:t>مقدمه و اهمیت مسئله</a:t>
            </a:r>
            <a:endParaRPr lang="fa-IR" dirty="0">
              <a:effectLst/>
              <a:cs typeface="B Nazanin" panose="00000400000000000000" pitchFamily="2" charset="-78"/>
            </a:endParaRPr>
          </a:p>
        </p:txBody>
      </p:sp>
      <p:sp>
        <p:nvSpPr>
          <p:cNvPr id="378" name="Google Shape;378;p40"/>
          <p:cNvSpPr txBox="1">
            <a:spLocks noGrp="1"/>
          </p:cNvSpPr>
          <p:nvPr>
            <p:ph type="subTitle" idx="2"/>
          </p:nvPr>
        </p:nvSpPr>
        <p:spPr>
          <a:xfrm>
            <a:off x="7072745" y="1162103"/>
            <a:ext cx="1177637" cy="546235"/>
          </a:xfrm>
          <a:prstGeom prst="rect">
            <a:avLst/>
          </a:prstGeom>
        </p:spPr>
        <p:txBody>
          <a:bodyPr spcFirstLastPara="1" wrap="square" lIns="91425" tIns="91425" rIns="91425" bIns="91425" anchor="t" anchorCtr="0">
            <a:noAutofit/>
          </a:bodyPr>
          <a:lstStyle/>
          <a:p>
            <a:pPr marL="0" indent="0" algn="r" rtl="1"/>
            <a:r>
              <a:rPr lang="fa-IR" sz="2000" b="1" dirty="0">
                <a:cs typeface="B Nazanin" panose="00000400000000000000" pitchFamily="2" charset="-78"/>
              </a:rPr>
              <a:t>هدف پروژه</a:t>
            </a:r>
          </a:p>
        </p:txBody>
      </p:sp>
      <p:sp>
        <p:nvSpPr>
          <p:cNvPr id="2" name="TextBox 1">
            <a:extLst>
              <a:ext uri="{FF2B5EF4-FFF2-40B4-BE49-F238E27FC236}">
                <a16:creationId xmlns:a16="http://schemas.microsoft.com/office/drawing/2014/main" id="{639066B5-B842-A78B-853F-6F8938AB3ECF}"/>
              </a:ext>
            </a:extLst>
          </p:cNvPr>
          <p:cNvSpPr txBox="1"/>
          <p:nvPr/>
        </p:nvSpPr>
        <p:spPr>
          <a:xfrm>
            <a:off x="3436144" y="1642019"/>
            <a:ext cx="4814238" cy="1169551"/>
          </a:xfrm>
          <a:prstGeom prst="rect">
            <a:avLst/>
          </a:prstGeom>
          <a:noFill/>
        </p:spPr>
        <p:txBody>
          <a:bodyPr wrap="square" rtlCol="1">
            <a:spAutoFit/>
          </a:bodyPr>
          <a:lstStyle/>
          <a:p>
            <a:pPr marL="285750" indent="-285750" algn="just" rtl="1">
              <a:buFont typeface="Arial" panose="020B0604020202020204" pitchFamily="34" charset="0"/>
              <a:buChar char="•"/>
            </a:pPr>
            <a:r>
              <a:rPr lang="fa-IR" dirty="0">
                <a:cs typeface="B Nazanin" panose="00000400000000000000" pitchFamily="2" charset="-78"/>
              </a:rPr>
              <a:t>بستر آموزشی ساختاریافته</a:t>
            </a:r>
          </a:p>
          <a:p>
            <a:pPr marL="285750" indent="-285750" algn="just" rtl="1">
              <a:buFont typeface="Arial" panose="020B0604020202020204" pitchFamily="34" charset="0"/>
              <a:buChar char="•"/>
            </a:pPr>
            <a:r>
              <a:rPr lang="fa-IR" dirty="0">
                <a:cs typeface="B Nazanin" panose="00000400000000000000" pitchFamily="2" charset="-78"/>
              </a:rPr>
              <a:t>ماژول تست سرعت پیشرفته</a:t>
            </a:r>
          </a:p>
          <a:p>
            <a:pPr marL="285750" indent="-285750" algn="just" rtl="1">
              <a:buFont typeface="Arial" panose="020B0604020202020204" pitchFamily="34" charset="0"/>
              <a:buChar char="•"/>
            </a:pPr>
            <a:r>
              <a:rPr lang="fa-IR" dirty="0">
                <a:cs typeface="B Nazanin" panose="00000400000000000000" pitchFamily="2" charset="-78"/>
              </a:rPr>
              <a:t>سیستم گزارش‌گیری جامع</a:t>
            </a:r>
          </a:p>
          <a:p>
            <a:pPr marL="285750" indent="-285750" algn="just" rtl="1">
              <a:buFont typeface="Arial" panose="020B0604020202020204" pitchFamily="34" charset="0"/>
              <a:buChar char="•"/>
            </a:pPr>
            <a:r>
              <a:rPr lang="fa-IR" dirty="0">
                <a:cs typeface="B Nazanin" panose="00000400000000000000" pitchFamily="2" charset="-78"/>
              </a:rPr>
              <a:t>تجربه کاربری شخصی‌سازی‌شده</a:t>
            </a:r>
          </a:p>
          <a:p>
            <a:pPr marL="285750" indent="-285750" algn="just" rtl="1">
              <a:buFont typeface="Arial" panose="020B0604020202020204" pitchFamily="34" charset="0"/>
              <a:buChar char="•"/>
            </a:pPr>
            <a:r>
              <a:rPr lang="fa-IR" dirty="0">
                <a:cs typeface="B Nazanin" panose="00000400000000000000" pitchFamily="2" charset="-78"/>
              </a:rPr>
              <a:t>پنل مدیریت محتوا</a:t>
            </a:r>
            <a:endParaRPr lang="en-US" dirty="0">
              <a:cs typeface="B Nazanin" panose="00000400000000000000" pitchFamily="2" charset="-78"/>
            </a:endParaRPr>
          </a:p>
        </p:txBody>
      </p:sp>
      <p:sp>
        <p:nvSpPr>
          <p:cNvPr id="3" name="Google Shape;378;p40">
            <a:extLst>
              <a:ext uri="{FF2B5EF4-FFF2-40B4-BE49-F238E27FC236}">
                <a16:creationId xmlns:a16="http://schemas.microsoft.com/office/drawing/2014/main" id="{6007BAC7-CBD6-18DB-BD45-8371A2766A50}"/>
              </a:ext>
            </a:extLst>
          </p:cNvPr>
          <p:cNvSpPr txBox="1">
            <a:spLocks/>
          </p:cNvSpPr>
          <p:nvPr/>
        </p:nvSpPr>
        <p:spPr>
          <a:xfrm>
            <a:off x="6829235" y="2864140"/>
            <a:ext cx="1421147" cy="496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r>
              <a:rPr lang="fa-IR" sz="2000" b="1" dirty="0">
                <a:cs typeface="B Nazanin" panose="00000400000000000000" pitchFamily="2" charset="-78"/>
              </a:rPr>
              <a:t>اهمیت مسئله</a:t>
            </a:r>
            <a:endParaRPr lang="fa-IR" sz="2000" b="1" dirty="0">
              <a:effectLst/>
              <a:cs typeface="B Nazanin" panose="00000400000000000000" pitchFamily="2" charset="-78"/>
            </a:endParaRPr>
          </a:p>
        </p:txBody>
      </p:sp>
      <p:sp>
        <p:nvSpPr>
          <p:cNvPr id="4" name="TextBox 3">
            <a:extLst>
              <a:ext uri="{FF2B5EF4-FFF2-40B4-BE49-F238E27FC236}">
                <a16:creationId xmlns:a16="http://schemas.microsoft.com/office/drawing/2014/main" id="{F3962594-F028-4469-2C43-199BF0FD491C}"/>
              </a:ext>
            </a:extLst>
          </p:cNvPr>
          <p:cNvSpPr txBox="1"/>
          <p:nvPr/>
        </p:nvSpPr>
        <p:spPr>
          <a:xfrm>
            <a:off x="3536155" y="3360717"/>
            <a:ext cx="4714227" cy="738664"/>
          </a:xfrm>
          <a:prstGeom prst="rect">
            <a:avLst/>
          </a:prstGeom>
          <a:noFill/>
        </p:spPr>
        <p:txBody>
          <a:bodyPr wrap="square" rtlCol="1">
            <a:spAutoFit/>
          </a:bodyPr>
          <a:lstStyle/>
          <a:p>
            <a:pPr marL="285750" indent="-285750" algn="just" rtl="1">
              <a:buFont typeface="Arial" panose="020B0604020202020204" pitchFamily="34" charset="0"/>
              <a:buChar char="•"/>
            </a:pPr>
            <a:r>
              <a:rPr lang="fa-IR" dirty="0">
                <a:cs typeface="B Nazanin" panose="00000400000000000000" pitchFamily="2" charset="-78"/>
              </a:rPr>
              <a:t>نیاز روزافزون به مهارت تایپ در حوزه‌های تحصیلی و شغلی</a:t>
            </a:r>
          </a:p>
          <a:p>
            <a:pPr marL="285750" indent="-285750" algn="just" rtl="1">
              <a:buFont typeface="Arial" panose="020B0604020202020204" pitchFamily="34" charset="0"/>
              <a:buChar char="•"/>
            </a:pPr>
            <a:r>
              <a:rPr lang="fa-IR" dirty="0">
                <a:cs typeface="B Nazanin" panose="00000400000000000000" pitchFamily="2" charset="-78"/>
              </a:rPr>
              <a:t>وجود شکاف در سامانه‌های موجود</a:t>
            </a:r>
          </a:p>
          <a:p>
            <a:pPr marL="285750" indent="-285750" algn="just" rtl="1">
              <a:buFont typeface="Arial" panose="020B0604020202020204" pitchFamily="34" charset="0"/>
              <a:buChar char="•"/>
            </a:pPr>
            <a:r>
              <a:rPr lang="fa-IR" dirty="0">
                <a:cs typeface="B Nazanin" panose="00000400000000000000" pitchFamily="2" charset="-78"/>
              </a:rPr>
              <a:t>گزارش‌گیری و تحلیل ضعیف</a:t>
            </a:r>
          </a:p>
        </p:txBody>
      </p:sp>
      <p:pic>
        <p:nvPicPr>
          <p:cNvPr id="6" name="Picture 5" descr="A magnifying glass over a tablet and papers&#10;&#10;AI-generated content may be incorrect.">
            <a:extLst>
              <a:ext uri="{FF2B5EF4-FFF2-40B4-BE49-F238E27FC236}">
                <a16:creationId xmlns:a16="http://schemas.microsoft.com/office/drawing/2014/main" id="{A3D2DAE0-7F85-27B9-27CA-CCD440D65018}"/>
              </a:ext>
            </a:extLst>
          </p:cNvPr>
          <p:cNvPicPr>
            <a:picLocks noChangeAspect="1"/>
          </p:cNvPicPr>
          <p:nvPr/>
        </p:nvPicPr>
        <p:blipFill>
          <a:blip r:embed="rId3"/>
          <a:srcRect l="32045" r="32197"/>
          <a:stretch>
            <a:fillRect/>
          </a:stretch>
        </p:blipFill>
        <p:spPr>
          <a:xfrm>
            <a:off x="642058" y="1289561"/>
            <a:ext cx="2501854" cy="3378413"/>
          </a:xfrm>
          <a:prstGeom prst="rect">
            <a:avLst/>
          </a:prstGeom>
        </p:spPr>
      </p:pic>
      <p:pic>
        <p:nvPicPr>
          <p:cNvPr id="11" name="Picture 10" descr="A blue and white logo&#10;&#10;AI-generated content may be incorrect.">
            <a:extLst>
              <a:ext uri="{FF2B5EF4-FFF2-40B4-BE49-F238E27FC236}">
                <a16:creationId xmlns:a16="http://schemas.microsoft.com/office/drawing/2014/main" id="{C2EAC9AE-DBA3-BF03-903D-EE477D3B6B9B}"/>
              </a:ext>
            </a:extLst>
          </p:cNvPr>
          <p:cNvPicPr>
            <a:picLocks noChangeAspect="1"/>
          </p:cNvPicPr>
          <p:nvPr/>
        </p:nvPicPr>
        <p:blipFill>
          <a:blip r:embed="rId4"/>
          <a:stretch>
            <a:fillRect/>
          </a:stretch>
        </p:blipFill>
        <p:spPr>
          <a:xfrm>
            <a:off x="344081" y="40638"/>
            <a:ext cx="657013" cy="657013"/>
          </a:xfrm>
          <a:prstGeom prst="rect">
            <a:avLst/>
          </a:prstGeom>
        </p:spPr>
      </p:pic>
      <p:sp>
        <p:nvSpPr>
          <p:cNvPr id="12" name="TextBox 11">
            <a:extLst>
              <a:ext uri="{FF2B5EF4-FFF2-40B4-BE49-F238E27FC236}">
                <a16:creationId xmlns:a16="http://schemas.microsoft.com/office/drawing/2014/main" id="{08A4518A-345F-21E4-7E51-0F0C5B92061D}"/>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3" name="TextBox 12">
            <a:extLst>
              <a:ext uri="{FF2B5EF4-FFF2-40B4-BE49-F238E27FC236}">
                <a16:creationId xmlns:a16="http://schemas.microsoft.com/office/drawing/2014/main" id="{1E54B1C2-B937-F1E8-4243-CA150F0AB777}"/>
              </a:ext>
            </a:extLst>
          </p:cNvPr>
          <p:cNvSpPr txBox="1"/>
          <p:nvPr/>
        </p:nvSpPr>
        <p:spPr>
          <a:xfrm>
            <a:off x="0" y="4835723"/>
            <a:ext cx="528320" cy="307777"/>
          </a:xfrm>
          <a:prstGeom prst="rect">
            <a:avLst/>
          </a:prstGeom>
          <a:noFill/>
        </p:spPr>
        <p:txBody>
          <a:bodyPr wrap="square" rtlCol="1">
            <a:spAutoFit/>
          </a:bodyPr>
          <a:lstStyle/>
          <a:p>
            <a:pPr algn="ctr"/>
            <a:r>
              <a:rPr lang="fa-IR" b="1" dirty="0">
                <a:cs typeface="B Nazanin" panose="00000400000000000000" pitchFamily="2" charset="-78"/>
              </a:rPr>
              <a:t>4/29</a:t>
            </a:r>
          </a:p>
        </p:txBody>
      </p:sp>
      <p:sp>
        <p:nvSpPr>
          <p:cNvPr id="14" name="TextBox 13">
            <a:extLst>
              <a:ext uri="{FF2B5EF4-FFF2-40B4-BE49-F238E27FC236}">
                <a16:creationId xmlns:a16="http://schemas.microsoft.com/office/drawing/2014/main" id="{E490ADF3-1552-47A1-BF67-6DF9B4107EFD}"/>
              </a:ext>
            </a:extLst>
          </p:cNvPr>
          <p:cNvSpPr txBox="1"/>
          <p:nvPr/>
        </p:nvSpPr>
        <p:spPr>
          <a:xfrm>
            <a:off x="1800873"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9A4F881F-4055-DCC8-0038-81B9735AF0B5}"/>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99B475A2-66B2-E78F-0273-085BA12226E2}"/>
              </a:ext>
            </a:extLst>
          </p:cNvPr>
          <p:cNvPicPr preferRelativeResize="0"/>
          <p:nvPr/>
        </p:nvPicPr>
        <p:blipFill rotWithShape="1">
          <a:blip r:embed="rId3">
            <a:alphaModFix/>
          </a:blip>
          <a:srcRect t="129" b="129"/>
          <a:stretch/>
        </p:blipFill>
        <p:spPr>
          <a:xfrm rot="10800000">
            <a:off x="2677803" y="270880"/>
            <a:ext cx="1716695" cy="1307947"/>
          </a:xfrm>
          <a:prstGeom prst="rect">
            <a:avLst/>
          </a:prstGeom>
          <a:noFill/>
          <a:ln>
            <a:noFill/>
          </a:ln>
        </p:spPr>
      </p:pic>
      <p:sp>
        <p:nvSpPr>
          <p:cNvPr id="370" name="Google Shape;370;p39">
            <a:extLst>
              <a:ext uri="{FF2B5EF4-FFF2-40B4-BE49-F238E27FC236}">
                <a16:creationId xmlns:a16="http://schemas.microsoft.com/office/drawing/2014/main" id="{7B5AC86B-001A-9F3A-809B-CAF8C521FD85}"/>
              </a:ext>
            </a:extLst>
          </p:cNvPr>
          <p:cNvSpPr txBox="1">
            <a:spLocks noGrp="1"/>
          </p:cNvSpPr>
          <p:nvPr>
            <p:ph type="title"/>
          </p:nvPr>
        </p:nvSpPr>
        <p:spPr>
          <a:xfrm>
            <a:off x="3979441" y="2200935"/>
            <a:ext cx="4487225" cy="1615632"/>
          </a:xfrm>
          <a:prstGeom prst="rect">
            <a:avLst/>
          </a:prstGeom>
        </p:spPr>
        <p:txBody>
          <a:bodyPr spcFirstLastPara="1" wrap="square" lIns="91425" tIns="91425" rIns="91425" bIns="91425" anchor="t" anchorCtr="0">
            <a:noAutofit/>
          </a:bodyPr>
          <a:lstStyle/>
          <a:p>
            <a:r>
              <a:rPr lang="fa-IR" sz="4400" b="0" dirty="0">
                <a:cs typeface="B Nazanin" panose="00000400000000000000" pitchFamily="2" charset="-78"/>
              </a:rPr>
              <a:t>بخش دوم</a:t>
            </a:r>
            <a:br>
              <a:rPr lang="fa-IR" sz="4400" dirty="0">
                <a:cs typeface="B Nazanin" panose="00000400000000000000" pitchFamily="2" charset="-78"/>
              </a:rPr>
            </a:br>
            <a:r>
              <a:rPr lang="fa-IR" sz="6000" dirty="0">
                <a:cs typeface="B Nazanin" panose="00000400000000000000" pitchFamily="2" charset="-78"/>
              </a:rPr>
              <a:t>ادبیات پروژه</a:t>
            </a:r>
            <a:endParaRPr sz="4400" dirty="0">
              <a:cs typeface="B Nazanin" panose="00000400000000000000" pitchFamily="2" charset="-78"/>
            </a:endParaRPr>
          </a:p>
        </p:txBody>
      </p:sp>
      <p:sp>
        <p:nvSpPr>
          <p:cNvPr id="371" name="Google Shape;371;p39">
            <a:extLst>
              <a:ext uri="{FF2B5EF4-FFF2-40B4-BE49-F238E27FC236}">
                <a16:creationId xmlns:a16="http://schemas.microsoft.com/office/drawing/2014/main" id="{E97531C8-57B5-CB7C-8520-DA080B37D251}"/>
              </a:ext>
            </a:extLst>
          </p:cNvPr>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02</a:t>
            </a:r>
            <a:endParaRPr dirty="0">
              <a:cs typeface="B Nazanin" panose="00000400000000000000" pitchFamily="2" charset="-78"/>
            </a:endParaRPr>
          </a:p>
        </p:txBody>
      </p:sp>
      <p:pic>
        <p:nvPicPr>
          <p:cNvPr id="10" name="Picture 9" descr="A blue and white logo&#10;&#10;AI-generated content may be incorrect.">
            <a:extLst>
              <a:ext uri="{FF2B5EF4-FFF2-40B4-BE49-F238E27FC236}">
                <a16:creationId xmlns:a16="http://schemas.microsoft.com/office/drawing/2014/main" id="{CB8DB631-E945-0C9D-6247-951D2149C52B}"/>
              </a:ext>
            </a:extLst>
          </p:cNvPr>
          <p:cNvPicPr>
            <a:picLocks noChangeAspect="1"/>
          </p:cNvPicPr>
          <p:nvPr/>
        </p:nvPicPr>
        <p:blipFill>
          <a:blip r:embed="rId4"/>
          <a:stretch>
            <a:fillRect/>
          </a:stretch>
        </p:blipFill>
        <p:spPr>
          <a:xfrm>
            <a:off x="344081" y="40638"/>
            <a:ext cx="657013" cy="657013"/>
          </a:xfrm>
          <a:prstGeom prst="rect">
            <a:avLst/>
          </a:prstGeom>
        </p:spPr>
      </p:pic>
      <p:sp>
        <p:nvSpPr>
          <p:cNvPr id="12" name="TextBox 11">
            <a:extLst>
              <a:ext uri="{FF2B5EF4-FFF2-40B4-BE49-F238E27FC236}">
                <a16:creationId xmlns:a16="http://schemas.microsoft.com/office/drawing/2014/main" id="{D627D031-870E-FF7A-FD6E-3E6AE26F4CBE}"/>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3" name="TextBox 12">
            <a:extLst>
              <a:ext uri="{FF2B5EF4-FFF2-40B4-BE49-F238E27FC236}">
                <a16:creationId xmlns:a16="http://schemas.microsoft.com/office/drawing/2014/main" id="{425EE2FB-7EE3-E6C9-D53A-C00D77B3B01F}"/>
              </a:ext>
            </a:extLst>
          </p:cNvPr>
          <p:cNvSpPr txBox="1"/>
          <p:nvPr/>
        </p:nvSpPr>
        <p:spPr>
          <a:xfrm>
            <a:off x="0" y="4835723"/>
            <a:ext cx="528320" cy="307777"/>
          </a:xfrm>
          <a:prstGeom prst="rect">
            <a:avLst/>
          </a:prstGeom>
          <a:noFill/>
        </p:spPr>
        <p:txBody>
          <a:bodyPr wrap="square" rtlCol="1">
            <a:spAutoFit/>
          </a:bodyPr>
          <a:lstStyle/>
          <a:p>
            <a:pPr algn="ctr"/>
            <a:r>
              <a:rPr lang="fa-IR" b="1" dirty="0">
                <a:cs typeface="B Nazanin" panose="00000400000000000000" pitchFamily="2" charset="-78"/>
              </a:rPr>
              <a:t>5/29</a:t>
            </a:r>
          </a:p>
        </p:txBody>
      </p:sp>
      <p:sp>
        <p:nvSpPr>
          <p:cNvPr id="11" name="TextBox 10">
            <a:extLst>
              <a:ext uri="{FF2B5EF4-FFF2-40B4-BE49-F238E27FC236}">
                <a16:creationId xmlns:a16="http://schemas.microsoft.com/office/drawing/2014/main" id="{7102FCDC-0CEE-4A38-8FEF-6874BE31D200}"/>
              </a:ext>
            </a:extLst>
          </p:cNvPr>
          <p:cNvSpPr txBox="1"/>
          <p:nvPr/>
        </p:nvSpPr>
        <p:spPr>
          <a:xfrm>
            <a:off x="1716476" y="4882473"/>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pic>
        <p:nvPicPr>
          <p:cNvPr id="14" name="Picture 13" descr="در تایپ انگلیسی، کدام انگشت در کجا باید قرار گیرد؟ - هنر فردی">
            <a:extLst>
              <a:ext uri="{FF2B5EF4-FFF2-40B4-BE49-F238E27FC236}">
                <a16:creationId xmlns:a16="http://schemas.microsoft.com/office/drawing/2014/main" id="{5D54F1C3-C3E5-44AB-B3BC-4BD80ECDEE40}"/>
              </a:ext>
            </a:extLst>
          </p:cNvPr>
          <p:cNvPicPr/>
          <p:nvPr/>
        </p:nvPicPr>
        <p:blipFill rotWithShape="1">
          <a:blip r:embed="rId5">
            <a:extLst>
              <a:ext uri="{28A0092B-C50C-407E-A947-70E740481C1C}">
                <a14:useLocalDpi xmlns:a14="http://schemas.microsoft.com/office/drawing/2010/main" val="0"/>
              </a:ext>
            </a:extLst>
          </a:blip>
          <a:srcRect l="4091" t="9422" r="-189" b="5215"/>
          <a:stretch/>
        </p:blipFill>
        <p:spPr bwMode="auto">
          <a:xfrm>
            <a:off x="1271918" y="3036085"/>
            <a:ext cx="3085377" cy="1693333"/>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47661EB-FFA9-4C26-A1DC-8F0FB02610D7}"/>
              </a:ext>
            </a:extLst>
          </p:cNvPr>
          <p:cNvPicPr>
            <a:picLocks noChangeAspect="1"/>
          </p:cNvPicPr>
          <p:nvPr/>
        </p:nvPicPr>
        <p:blipFill>
          <a:blip r:embed="rId6"/>
          <a:stretch>
            <a:fillRect/>
          </a:stretch>
        </p:blipFill>
        <p:spPr>
          <a:xfrm>
            <a:off x="1063884" y="1454280"/>
            <a:ext cx="1750722" cy="1428750"/>
          </a:xfrm>
          <a:prstGeom prst="rect">
            <a:avLst/>
          </a:prstGeom>
        </p:spPr>
      </p:pic>
      <p:pic>
        <p:nvPicPr>
          <p:cNvPr id="5" name="Picture 4">
            <a:extLst>
              <a:ext uri="{FF2B5EF4-FFF2-40B4-BE49-F238E27FC236}">
                <a16:creationId xmlns:a16="http://schemas.microsoft.com/office/drawing/2014/main" id="{81064340-646C-4FBB-9047-FB8632FC6A37}"/>
              </a:ext>
            </a:extLst>
          </p:cNvPr>
          <p:cNvPicPr>
            <a:picLocks noChangeAspect="1"/>
          </p:cNvPicPr>
          <p:nvPr/>
        </p:nvPicPr>
        <p:blipFill>
          <a:blip r:embed="rId7"/>
          <a:stretch>
            <a:fillRect/>
          </a:stretch>
        </p:blipFill>
        <p:spPr>
          <a:xfrm>
            <a:off x="2766843" y="973432"/>
            <a:ext cx="2142921" cy="1516899"/>
          </a:xfrm>
          <a:prstGeom prst="rect">
            <a:avLst/>
          </a:prstGeom>
        </p:spPr>
      </p:pic>
    </p:spTree>
    <p:extLst>
      <p:ext uri="{BB962C8B-B14F-4D97-AF65-F5344CB8AC3E}">
        <p14:creationId xmlns:p14="http://schemas.microsoft.com/office/powerpoint/2010/main" val="2964414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p>
            <a:pPr algn="ctr"/>
            <a:r>
              <a:rPr lang="fa-IR" dirty="0">
                <a:cs typeface="B Nazanin" panose="00000400000000000000" pitchFamily="2" charset="-78"/>
              </a:rPr>
              <a:t>مفاهیم</a:t>
            </a:r>
            <a:endParaRPr dirty="0">
              <a:cs typeface="B Nazanin" panose="00000400000000000000" pitchFamily="2" charset="-78"/>
            </a:endParaRPr>
          </a:p>
        </p:txBody>
      </p:sp>
      <p:sp>
        <p:nvSpPr>
          <p:cNvPr id="404" name="Google Shape;404;p42"/>
          <p:cNvSpPr txBox="1">
            <a:spLocks noGrp="1"/>
          </p:cNvSpPr>
          <p:nvPr>
            <p:ph type="subTitle" idx="4"/>
          </p:nvPr>
        </p:nvSpPr>
        <p:spPr>
          <a:xfrm>
            <a:off x="896274" y="2676212"/>
            <a:ext cx="2573597" cy="776925"/>
          </a:xfrm>
          <a:prstGeom prst="rect">
            <a:avLst/>
          </a:prstGeom>
        </p:spPr>
        <p:txBody>
          <a:bodyPr spcFirstLastPara="1" wrap="square" lIns="91425" tIns="91425" rIns="91425" bIns="91425" anchor="b" anchorCtr="0">
            <a:noAutofit/>
          </a:bodyPr>
          <a:lstStyle/>
          <a:p>
            <a:pPr marL="0" indent="0" algn="ctr"/>
            <a:r>
              <a:rPr lang="fa-IR" dirty="0">
                <a:cs typeface="B Nazanin" panose="00000400000000000000" pitchFamily="2" charset="-78"/>
              </a:rPr>
              <a:t>تایپ لمسی</a:t>
            </a:r>
          </a:p>
          <a:p>
            <a:pPr marL="0" indent="0" algn="ctr"/>
            <a:r>
              <a:rPr lang="en-US" sz="1500" dirty="0">
                <a:cs typeface="+mj-cs"/>
              </a:rPr>
              <a:t>(</a:t>
            </a:r>
            <a:r>
              <a:rPr lang="en-US" sz="1400" dirty="0">
                <a:cs typeface="+mj-cs"/>
              </a:rPr>
              <a:t>Touch</a:t>
            </a:r>
            <a:r>
              <a:rPr lang="en-US" sz="1500" dirty="0">
                <a:cs typeface="+mj-cs"/>
              </a:rPr>
              <a:t> </a:t>
            </a:r>
            <a:r>
              <a:rPr lang="en-US" sz="1400" dirty="0">
                <a:cs typeface="+mj-cs"/>
              </a:rPr>
              <a:t>Typing</a:t>
            </a:r>
            <a:r>
              <a:rPr lang="en-US" sz="1500" dirty="0">
                <a:cs typeface="+mj-cs"/>
              </a:rPr>
              <a:t>)</a:t>
            </a:r>
            <a:endParaRPr sz="1500" dirty="0">
              <a:latin typeface="Poppins"/>
              <a:ea typeface="Poppins"/>
              <a:cs typeface="+mj-cs"/>
              <a:sym typeface="Poppins"/>
            </a:endParaRPr>
          </a:p>
        </p:txBody>
      </p:sp>
      <p:sp>
        <p:nvSpPr>
          <p:cNvPr id="405" name="Google Shape;405;p42"/>
          <p:cNvSpPr txBox="1">
            <a:spLocks noGrp="1"/>
          </p:cNvSpPr>
          <p:nvPr>
            <p:ph type="subTitle" idx="5"/>
          </p:nvPr>
        </p:nvSpPr>
        <p:spPr>
          <a:xfrm>
            <a:off x="3290233" y="2701220"/>
            <a:ext cx="2701624" cy="776925"/>
          </a:xfrm>
          <a:prstGeom prst="rect">
            <a:avLst/>
          </a:prstGeom>
        </p:spPr>
        <p:txBody>
          <a:bodyPr spcFirstLastPara="1" wrap="square" lIns="91425" tIns="91425" rIns="91425" bIns="91425" anchor="b" anchorCtr="0">
            <a:noAutofit/>
          </a:bodyPr>
          <a:lstStyle/>
          <a:p>
            <a:pPr marL="0" indent="0" algn="ctr"/>
            <a:r>
              <a:rPr lang="en-US" sz="1600" dirty="0"/>
              <a:t>WPM</a:t>
            </a:r>
            <a:r>
              <a:rPr lang="en-US" dirty="0"/>
              <a:t> </a:t>
            </a:r>
          </a:p>
          <a:p>
            <a:pPr marL="0" indent="0" algn="ctr"/>
            <a:r>
              <a:rPr lang="en-US" sz="1500" dirty="0"/>
              <a:t> (</a:t>
            </a:r>
            <a:r>
              <a:rPr lang="en-US" sz="1400" dirty="0"/>
              <a:t>word</a:t>
            </a:r>
            <a:r>
              <a:rPr lang="en-US" sz="1500" dirty="0"/>
              <a:t> </a:t>
            </a:r>
            <a:r>
              <a:rPr lang="en-US" sz="1400" dirty="0"/>
              <a:t>per</a:t>
            </a:r>
            <a:r>
              <a:rPr lang="en-US" sz="1500" dirty="0"/>
              <a:t> </a:t>
            </a:r>
            <a:r>
              <a:rPr lang="en-US" sz="1400" dirty="0"/>
              <a:t>minute</a:t>
            </a:r>
            <a:r>
              <a:rPr lang="en-US" sz="1500" dirty="0"/>
              <a:t>)</a:t>
            </a:r>
            <a:endParaRPr sz="1500" dirty="0">
              <a:latin typeface="Poppins"/>
              <a:ea typeface="Poppins"/>
              <a:cs typeface="Poppins"/>
              <a:sym typeface="Poppins"/>
            </a:endParaRPr>
          </a:p>
        </p:txBody>
      </p:sp>
      <p:sp>
        <p:nvSpPr>
          <p:cNvPr id="410" name="Google Shape;410;p42"/>
          <p:cNvSpPr/>
          <p:nvPr/>
        </p:nvSpPr>
        <p:spPr>
          <a:xfrm>
            <a:off x="1835608" y="1785395"/>
            <a:ext cx="708300" cy="708300"/>
          </a:xfrm>
          <a:prstGeom prst="rect">
            <a:avLst/>
          </a:prstGeom>
          <a:solidFill>
            <a:schemeClr val="lt2"/>
          </a:solidFill>
          <a:ln>
            <a:noFill/>
          </a:ln>
        </p:spPr>
        <p:txBody>
          <a:bodyPr spcFirstLastPara="1" wrap="square" lIns="91425" tIns="91425" rIns="91425" bIns="91425" anchor="ctr" anchorCtr="0">
            <a:noAutofit/>
          </a:bodyPr>
          <a:lstStyle/>
          <a:p>
            <a:pPr algn="ctr"/>
            <a:endParaRPr>
              <a:latin typeface="Poppins"/>
              <a:ea typeface="Poppins"/>
              <a:cs typeface="Poppins"/>
              <a:sym typeface="Poppins"/>
            </a:endParaRPr>
          </a:p>
        </p:txBody>
      </p:sp>
      <p:sp>
        <p:nvSpPr>
          <p:cNvPr id="411" name="Google Shape;411;p42"/>
          <p:cNvSpPr/>
          <p:nvPr/>
        </p:nvSpPr>
        <p:spPr>
          <a:xfrm>
            <a:off x="4287285" y="1771345"/>
            <a:ext cx="708300" cy="708300"/>
          </a:xfrm>
          <a:prstGeom prst="rect">
            <a:avLst/>
          </a:prstGeom>
          <a:solidFill>
            <a:schemeClr val="lt2"/>
          </a:solidFill>
          <a:ln>
            <a:noFill/>
          </a:ln>
        </p:spPr>
        <p:txBody>
          <a:bodyPr spcFirstLastPara="1" wrap="square" lIns="91425" tIns="91425" rIns="91425" bIns="91425" anchor="ctr" anchorCtr="0">
            <a:noAutofit/>
          </a:bodyPr>
          <a:lstStyle/>
          <a:p>
            <a:pPr algn="ctr"/>
            <a:endParaRPr>
              <a:latin typeface="Poppins"/>
              <a:ea typeface="Poppins"/>
              <a:cs typeface="Poppins"/>
              <a:sym typeface="Poppins"/>
            </a:endParaRPr>
          </a:p>
        </p:txBody>
      </p:sp>
      <p:sp>
        <p:nvSpPr>
          <p:cNvPr id="412" name="Google Shape;412;p42"/>
          <p:cNvSpPr/>
          <p:nvPr/>
        </p:nvSpPr>
        <p:spPr>
          <a:xfrm>
            <a:off x="6925711" y="1780860"/>
            <a:ext cx="708300" cy="708300"/>
          </a:xfrm>
          <a:prstGeom prst="rect">
            <a:avLst/>
          </a:prstGeom>
          <a:solidFill>
            <a:schemeClr val="lt2"/>
          </a:solidFill>
          <a:ln>
            <a:noFill/>
          </a:ln>
        </p:spPr>
        <p:txBody>
          <a:bodyPr spcFirstLastPara="1" wrap="square" lIns="91425" tIns="91425" rIns="91425" bIns="91425" anchor="ctr" anchorCtr="0">
            <a:noAutofit/>
          </a:bodyPr>
          <a:lstStyle/>
          <a:p>
            <a:pPr algn="ctr"/>
            <a:endParaRPr>
              <a:latin typeface="Poppins"/>
              <a:ea typeface="Poppins"/>
              <a:cs typeface="Poppins"/>
              <a:sym typeface="Poppins"/>
            </a:endParaRPr>
          </a:p>
        </p:txBody>
      </p:sp>
      <p:sp>
        <p:nvSpPr>
          <p:cNvPr id="2" name="Google Shape;405;p42">
            <a:extLst>
              <a:ext uri="{FF2B5EF4-FFF2-40B4-BE49-F238E27FC236}">
                <a16:creationId xmlns:a16="http://schemas.microsoft.com/office/drawing/2014/main" id="{FDC7FB7F-9FE2-49AB-E389-08C113656CD8}"/>
              </a:ext>
            </a:extLst>
          </p:cNvPr>
          <p:cNvSpPr txBox="1">
            <a:spLocks/>
          </p:cNvSpPr>
          <p:nvPr/>
        </p:nvSpPr>
        <p:spPr>
          <a:xfrm>
            <a:off x="6157229" y="2701220"/>
            <a:ext cx="2225700" cy="776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1800" b="1" i="0" u="none" strike="noStrike" cap="none">
                <a:solidFill>
                  <a:schemeClr val="dk1"/>
                </a:solidFill>
                <a:latin typeface="Poppins"/>
                <a:ea typeface="Poppins"/>
                <a:cs typeface="Poppins"/>
                <a:sym typeface="Poppins"/>
              </a:defRPr>
            </a:lvl1pPr>
            <a:lvl2pPr marL="914400" marR="0" lvl="1"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pPr marL="0" indent="0" algn="ctr"/>
            <a:r>
              <a:rPr lang="fa-IR" dirty="0">
                <a:cs typeface="B Nazanin" panose="00000400000000000000" pitchFamily="2" charset="-78"/>
              </a:rPr>
              <a:t>دقت</a:t>
            </a:r>
          </a:p>
          <a:p>
            <a:pPr marL="0" indent="0" algn="ctr"/>
            <a:r>
              <a:rPr lang="en-US" sz="1500" dirty="0"/>
              <a:t>(</a:t>
            </a:r>
            <a:r>
              <a:rPr lang="en-US" sz="1400" dirty="0"/>
              <a:t>Accuracy</a:t>
            </a:r>
            <a:r>
              <a:rPr lang="en-US" sz="1500" dirty="0"/>
              <a:t>)</a:t>
            </a:r>
          </a:p>
        </p:txBody>
      </p:sp>
      <p:grpSp>
        <p:nvGrpSpPr>
          <p:cNvPr id="3" name="Google Shape;6902;p73">
            <a:extLst>
              <a:ext uri="{FF2B5EF4-FFF2-40B4-BE49-F238E27FC236}">
                <a16:creationId xmlns:a16="http://schemas.microsoft.com/office/drawing/2014/main" id="{C8E8ED85-0EAE-AA77-E01A-30B25D4AF1A8}"/>
              </a:ext>
            </a:extLst>
          </p:cNvPr>
          <p:cNvGrpSpPr/>
          <p:nvPr/>
        </p:nvGrpSpPr>
        <p:grpSpPr>
          <a:xfrm>
            <a:off x="7090112" y="1955975"/>
            <a:ext cx="379497" cy="358070"/>
            <a:chOff x="-46422300" y="3936925"/>
            <a:chExt cx="320575" cy="302475"/>
          </a:xfrm>
        </p:grpSpPr>
        <p:sp>
          <p:nvSpPr>
            <p:cNvPr id="4" name="Google Shape;6903;p73">
              <a:extLst>
                <a:ext uri="{FF2B5EF4-FFF2-40B4-BE49-F238E27FC236}">
                  <a16:creationId xmlns:a16="http://schemas.microsoft.com/office/drawing/2014/main" id="{AB81D8DB-CD14-827E-78C0-856C1802B9B4}"/>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 name="Google Shape;6904;p73">
              <a:extLst>
                <a:ext uri="{FF2B5EF4-FFF2-40B4-BE49-F238E27FC236}">
                  <a16:creationId xmlns:a16="http://schemas.microsoft.com/office/drawing/2014/main" id="{3D696A13-8A6C-D02D-9250-DAB5D1036765}"/>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6" name="Google Shape;7213;p73">
            <a:extLst>
              <a:ext uri="{FF2B5EF4-FFF2-40B4-BE49-F238E27FC236}">
                <a16:creationId xmlns:a16="http://schemas.microsoft.com/office/drawing/2014/main" id="{5D787658-973D-2006-1936-C6DECA71071E}"/>
              </a:ext>
            </a:extLst>
          </p:cNvPr>
          <p:cNvGrpSpPr/>
          <p:nvPr/>
        </p:nvGrpSpPr>
        <p:grpSpPr>
          <a:xfrm>
            <a:off x="4462934" y="1956730"/>
            <a:ext cx="357002" cy="355451"/>
            <a:chOff x="-9958475" y="3180025"/>
            <a:chExt cx="354450" cy="352875"/>
          </a:xfrm>
        </p:grpSpPr>
        <p:sp>
          <p:nvSpPr>
            <p:cNvPr id="7" name="Google Shape;7214;p73">
              <a:extLst>
                <a:ext uri="{FF2B5EF4-FFF2-40B4-BE49-F238E27FC236}">
                  <a16:creationId xmlns:a16="http://schemas.microsoft.com/office/drawing/2014/main" id="{9FEE615F-085C-1811-42E4-F3D33C367DBA}"/>
                </a:ext>
              </a:extLst>
            </p:cNvPr>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8" name="Google Shape;7215;p73">
              <a:extLst>
                <a:ext uri="{FF2B5EF4-FFF2-40B4-BE49-F238E27FC236}">
                  <a16:creationId xmlns:a16="http://schemas.microsoft.com/office/drawing/2014/main" id="{C2BF0B66-1DBB-7BD4-6CF3-B395DC2FCC62}"/>
                </a:ext>
              </a:extLst>
            </p:cNvPr>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 name="Google Shape;7216;p73">
              <a:extLst>
                <a:ext uri="{FF2B5EF4-FFF2-40B4-BE49-F238E27FC236}">
                  <a16:creationId xmlns:a16="http://schemas.microsoft.com/office/drawing/2014/main" id="{20FAA2FC-D203-A1C9-FB15-15E4E2F5E89E}"/>
                </a:ext>
              </a:extLst>
            </p:cNvPr>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10" name="Google Shape;6157;p71">
            <a:extLst>
              <a:ext uri="{FF2B5EF4-FFF2-40B4-BE49-F238E27FC236}">
                <a16:creationId xmlns:a16="http://schemas.microsoft.com/office/drawing/2014/main" id="{7F973A6D-B88B-4B25-944F-677B255A0E1B}"/>
              </a:ext>
            </a:extLst>
          </p:cNvPr>
          <p:cNvGrpSpPr/>
          <p:nvPr/>
        </p:nvGrpSpPr>
        <p:grpSpPr>
          <a:xfrm>
            <a:off x="2036142" y="1963048"/>
            <a:ext cx="307231" cy="349133"/>
            <a:chOff x="5736525" y="3963700"/>
            <a:chExt cx="259925" cy="295375"/>
          </a:xfrm>
        </p:grpSpPr>
        <p:sp>
          <p:nvSpPr>
            <p:cNvPr id="11" name="Google Shape;6158;p71">
              <a:extLst>
                <a:ext uri="{FF2B5EF4-FFF2-40B4-BE49-F238E27FC236}">
                  <a16:creationId xmlns:a16="http://schemas.microsoft.com/office/drawing/2014/main" id="{6959F8A0-A340-3D81-A8D5-322700F731FE}"/>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2" name="Google Shape;6159;p71">
              <a:extLst>
                <a:ext uri="{FF2B5EF4-FFF2-40B4-BE49-F238E27FC236}">
                  <a16:creationId xmlns:a16="http://schemas.microsoft.com/office/drawing/2014/main" id="{EDBEC424-F948-6666-5492-4208C3E36C97}"/>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3" name="Google Shape;6160;p71">
              <a:extLst>
                <a:ext uri="{FF2B5EF4-FFF2-40B4-BE49-F238E27FC236}">
                  <a16:creationId xmlns:a16="http://schemas.microsoft.com/office/drawing/2014/main" id="{EE43F0CC-97B5-37DA-0BCC-10080C9D7D8E}"/>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4" name="Google Shape;6161;p71">
              <a:extLst>
                <a:ext uri="{FF2B5EF4-FFF2-40B4-BE49-F238E27FC236}">
                  <a16:creationId xmlns:a16="http://schemas.microsoft.com/office/drawing/2014/main" id="{88EE059E-00A9-0B12-2911-289EC84CA350}"/>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5" name="Google Shape;6162;p71">
              <a:extLst>
                <a:ext uri="{FF2B5EF4-FFF2-40B4-BE49-F238E27FC236}">
                  <a16:creationId xmlns:a16="http://schemas.microsoft.com/office/drawing/2014/main" id="{08E9587F-2D07-EC1F-069D-FD32C7022737}"/>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6" name="Google Shape;6163;p71">
              <a:extLst>
                <a:ext uri="{FF2B5EF4-FFF2-40B4-BE49-F238E27FC236}">
                  <a16:creationId xmlns:a16="http://schemas.microsoft.com/office/drawing/2014/main" id="{FD03AFDD-81C4-8F20-4E60-76599678E983}"/>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7" name="Google Shape;6164;p71">
              <a:extLst>
                <a:ext uri="{FF2B5EF4-FFF2-40B4-BE49-F238E27FC236}">
                  <a16:creationId xmlns:a16="http://schemas.microsoft.com/office/drawing/2014/main" id="{9D0CBFC6-44C3-F1C4-1A9E-98FA54FD54AD}"/>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pic>
        <p:nvPicPr>
          <p:cNvPr id="22" name="Picture 21" descr="A blue and white logo&#10;&#10;AI-generated content may be incorrect.">
            <a:extLst>
              <a:ext uri="{FF2B5EF4-FFF2-40B4-BE49-F238E27FC236}">
                <a16:creationId xmlns:a16="http://schemas.microsoft.com/office/drawing/2014/main" id="{98D7C244-7120-7F86-A165-A43DF23625BA}"/>
              </a:ext>
            </a:extLst>
          </p:cNvPr>
          <p:cNvPicPr>
            <a:picLocks noChangeAspect="1"/>
          </p:cNvPicPr>
          <p:nvPr/>
        </p:nvPicPr>
        <p:blipFill>
          <a:blip r:embed="rId3"/>
          <a:stretch>
            <a:fillRect/>
          </a:stretch>
        </p:blipFill>
        <p:spPr>
          <a:xfrm>
            <a:off x="344081" y="40638"/>
            <a:ext cx="657013" cy="657013"/>
          </a:xfrm>
          <a:prstGeom prst="rect">
            <a:avLst/>
          </a:prstGeom>
        </p:spPr>
      </p:pic>
      <p:sp>
        <p:nvSpPr>
          <p:cNvPr id="23" name="TextBox 22">
            <a:extLst>
              <a:ext uri="{FF2B5EF4-FFF2-40B4-BE49-F238E27FC236}">
                <a16:creationId xmlns:a16="http://schemas.microsoft.com/office/drawing/2014/main" id="{01076B6E-A837-2A06-7E90-77FC849DDA75}"/>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24" name="TextBox 23">
            <a:extLst>
              <a:ext uri="{FF2B5EF4-FFF2-40B4-BE49-F238E27FC236}">
                <a16:creationId xmlns:a16="http://schemas.microsoft.com/office/drawing/2014/main" id="{BEF1AE27-AD62-D9B2-C68B-9CFA03D819E9}"/>
              </a:ext>
            </a:extLst>
          </p:cNvPr>
          <p:cNvSpPr txBox="1"/>
          <p:nvPr/>
        </p:nvSpPr>
        <p:spPr>
          <a:xfrm>
            <a:off x="0" y="4835723"/>
            <a:ext cx="588345" cy="307777"/>
          </a:xfrm>
          <a:prstGeom prst="rect">
            <a:avLst/>
          </a:prstGeom>
          <a:noFill/>
        </p:spPr>
        <p:txBody>
          <a:bodyPr wrap="square" rtlCol="1">
            <a:spAutoFit/>
          </a:bodyPr>
          <a:lstStyle/>
          <a:p>
            <a:pPr algn="ctr"/>
            <a:r>
              <a:rPr lang="fa-IR" b="1" dirty="0">
                <a:cs typeface="B Nazanin" panose="00000400000000000000" pitchFamily="2" charset="-78"/>
              </a:rPr>
              <a:t>6/29</a:t>
            </a:r>
          </a:p>
        </p:txBody>
      </p:sp>
      <p:sp>
        <p:nvSpPr>
          <p:cNvPr id="31" name="TextBox 30">
            <a:extLst>
              <a:ext uri="{FF2B5EF4-FFF2-40B4-BE49-F238E27FC236}">
                <a16:creationId xmlns:a16="http://schemas.microsoft.com/office/drawing/2014/main" id="{3EB41F42-F29C-443D-8666-76D946BC901F}"/>
              </a:ext>
            </a:extLst>
          </p:cNvPr>
          <p:cNvSpPr txBox="1"/>
          <p:nvPr/>
        </p:nvSpPr>
        <p:spPr>
          <a:xfrm>
            <a:off x="1741292"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E75FCD1-B40A-4F54-19EB-2B684D78E7C2}"/>
              </a:ext>
            </a:extLst>
          </p:cNvPr>
          <p:cNvSpPr>
            <a:spLocks noGrp="1"/>
          </p:cNvSpPr>
          <p:nvPr>
            <p:ph type="title"/>
          </p:nvPr>
        </p:nvSpPr>
        <p:spPr>
          <a:xfrm>
            <a:off x="707934" y="463479"/>
            <a:ext cx="7704000" cy="572700"/>
          </a:xfrm>
        </p:spPr>
        <p:txBody>
          <a:bodyPr/>
          <a:lstStyle/>
          <a:p>
            <a:r>
              <a:rPr lang="fa-IR" dirty="0">
                <a:cs typeface="B Nazanin" panose="00000400000000000000" pitchFamily="2" charset="-78"/>
              </a:rPr>
              <a:t>ابزارها و تکنولوژی ها</a:t>
            </a:r>
          </a:p>
        </p:txBody>
      </p:sp>
      <p:pic>
        <p:nvPicPr>
          <p:cNvPr id="15" name="Picture 14" descr="A logo of a company&#10;&#10;AI-generated content may be incorrect.">
            <a:extLst>
              <a:ext uri="{FF2B5EF4-FFF2-40B4-BE49-F238E27FC236}">
                <a16:creationId xmlns:a16="http://schemas.microsoft.com/office/drawing/2014/main" id="{AF4FA121-4A6D-37B3-AC14-1C7AEF9B73A7}"/>
              </a:ext>
            </a:extLst>
          </p:cNvPr>
          <p:cNvPicPr>
            <a:picLocks noChangeAspect="1"/>
          </p:cNvPicPr>
          <p:nvPr/>
        </p:nvPicPr>
        <p:blipFill>
          <a:blip r:embed="rId2"/>
          <a:stretch>
            <a:fillRect/>
          </a:stretch>
        </p:blipFill>
        <p:spPr>
          <a:xfrm>
            <a:off x="1522569" y="1960269"/>
            <a:ext cx="1476623" cy="904432"/>
          </a:xfrm>
          <a:prstGeom prst="rect">
            <a:avLst/>
          </a:prstGeom>
          <a:effectLst>
            <a:outerShdw blurRad="50800" dist="38100" dir="5400000" algn="t" rotWithShape="0">
              <a:prstClr val="black">
                <a:alpha val="40000"/>
              </a:prstClr>
            </a:outerShdw>
          </a:effectLst>
        </p:spPr>
      </p:pic>
      <p:pic>
        <p:nvPicPr>
          <p:cNvPr id="27" name="Picture 26" descr="A blue and white logo&#10;&#10;AI-generated content may be incorrect.">
            <a:extLst>
              <a:ext uri="{FF2B5EF4-FFF2-40B4-BE49-F238E27FC236}">
                <a16:creationId xmlns:a16="http://schemas.microsoft.com/office/drawing/2014/main" id="{07C7546C-8FD2-D2F4-DD97-75C0290B82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9961" r="91016">
                        <a14:foregroundMark x1="24219" y1="45508" x2="24219" y2="45508"/>
                        <a14:foregroundMark x1="31445" y1="45703" x2="31445" y2="45703"/>
                        <a14:foregroundMark x1="40625" y1="45508" x2="40625" y2="45508"/>
                        <a14:foregroundMark x1="54297" y1="43945" x2="54297" y2="43945"/>
                        <a14:foregroundMark x1="63281" y1="45117" x2="63281" y2="45117"/>
                        <a14:foregroundMark x1="91016" y1="46289" x2="91016" y2="46289"/>
                        <a14:foregroundMark x1="51758" y1="36523" x2="51367" y2="35938"/>
                        <a14:foregroundMark x1="32422" y1="36133" x2="33008" y2="36328"/>
                        <a14:foregroundMark x1="42578" y1="37305" x2="42578" y2="37305"/>
                        <a14:foregroundMark x1="54883" y1="24805" x2="54883" y2="24805"/>
                      </a14:backgroundRemoval>
                    </a14:imgEffect>
                    <a14:imgEffect>
                      <a14:colorTemperature colorTemp="4700"/>
                    </a14:imgEffect>
                  </a14:imgLayer>
                </a14:imgProps>
              </a:ext>
            </a:extLst>
          </a:blip>
          <a:srcRect l="10417" t="20467" r="7918" b="19262"/>
          <a:stretch>
            <a:fillRect/>
          </a:stretch>
        </p:blipFill>
        <p:spPr>
          <a:xfrm>
            <a:off x="3721083" y="3121258"/>
            <a:ext cx="472865" cy="348976"/>
          </a:xfrm>
          <a:prstGeom prst="rect">
            <a:avLst/>
          </a:prstGeom>
          <a:effectLst>
            <a:outerShdw blurRad="76200" dir="13500000" sy="23000" kx="1200000" algn="br" rotWithShape="0">
              <a:prstClr val="black">
                <a:alpha val="20000"/>
              </a:prstClr>
            </a:outerShdw>
          </a:effectLst>
        </p:spPr>
      </p:pic>
      <p:pic>
        <p:nvPicPr>
          <p:cNvPr id="29" name="Picture 28" descr="A blue and white star&#10;&#10;AI-generated content may be incorrect.">
            <a:extLst>
              <a:ext uri="{FF2B5EF4-FFF2-40B4-BE49-F238E27FC236}">
                <a16:creationId xmlns:a16="http://schemas.microsoft.com/office/drawing/2014/main" id="{48283CD9-118C-223E-1A88-3A27E69D31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90010" y="3602053"/>
            <a:ext cx="718057" cy="718057"/>
          </a:xfrm>
          <a:prstGeom prst="rect">
            <a:avLst/>
          </a:prstGeom>
          <a:effectLst>
            <a:outerShdw blurRad="50800" dist="38100" dir="5400000" algn="t" rotWithShape="0">
              <a:prstClr val="black">
                <a:alpha val="40000"/>
              </a:prstClr>
            </a:outerShdw>
          </a:effectLst>
        </p:spPr>
      </p:pic>
      <p:pic>
        <p:nvPicPr>
          <p:cNvPr id="34" name="Picture 33" descr="A blue and white logo&#10;&#10;AI-generated content may be incorrect.">
            <a:extLst>
              <a:ext uri="{FF2B5EF4-FFF2-40B4-BE49-F238E27FC236}">
                <a16:creationId xmlns:a16="http://schemas.microsoft.com/office/drawing/2014/main" id="{FFF65DC4-DCCB-F70E-473C-3ADF0F92B69A}"/>
              </a:ext>
            </a:extLst>
          </p:cNvPr>
          <p:cNvPicPr>
            <a:picLocks noChangeAspect="1"/>
          </p:cNvPicPr>
          <p:nvPr/>
        </p:nvPicPr>
        <p:blipFill>
          <a:blip r:embed="rId7"/>
          <a:stretch>
            <a:fillRect/>
          </a:stretch>
        </p:blipFill>
        <p:spPr>
          <a:xfrm>
            <a:off x="344081" y="40638"/>
            <a:ext cx="657013" cy="657013"/>
          </a:xfrm>
          <a:prstGeom prst="rect">
            <a:avLst/>
          </a:prstGeom>
        </p:spPr>
      </p:pic>
      <p:sp>
        <p:nvSpPr>
          <p:cNvPr id="35" name="TextBox 34">
            <a:extLst>
              <a:ext uri="{FF2B5EF4-FFF2-40B4-BE49-F238E27FC236}">
                <a16:creationId xmlns:a16="http://schemas.microsoft.com/office/drawing/2014/main" id="{443E1866-5990-0DA8-3495-3989209556FF}"/>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36" name="TextBox 35">
            <a:extLst>
              <a:ext uri="{FF2B5EF4-FFF2-40B4-BE49-F238E27FC236}">
                <a16:creationId xmlns:a16="http://schemas.microsoft.com/office/drawing/2014/main" id="{49054F23-A4A9-6BAC-53C3-301A71A98F4C}"/>
              </a:ext>
            </a:extLst>
          </p:cNvPr>
          <p:cNvSpPr txBox="1"/>
          <p:nvPr/>
        </p:nvSpPr>
        <p:spPr>
          <a:xfrm>
            <a:off x="0" y="4835723"/>
            <a:ext cx="562187" cy="307777"/>
          </a:xfrm>
          <a:prstGeom prst="rect">
            <a:avLst/>
          </a:prstGeom>
          <a:noFill/>
        </p:spPr>
        <p:txBody>
          <a:bodyPr wrap="square" rtlCol="1">
            <a:spAutoFit/>
          </a:bodyPr>
          <a:lstStyle/>
          <a:p>
            <a:pPr algn="ctr"/>
            <a:r>
              <a:rPr lang="fa-IR" b="1" dirty="0">
                <a:cs typeface="B Nazanin" panose="00000400000000000000" pitchFamily="2" charset="-78"/>
              </a:rPr>
              <a:t>7/29</a:t>
            </a:r>
          </a:p>
        </p:txBody>
      </p:sp>
      <p:sp>
        <p:nvSpPr>
          <p:cNvPr id="18" name="TextBox 17">
            <a:extLst>
              <a:ext uri="{FF2B5EF4-FFF2-40B4-BE49-F238E27FC236}">
                <a16:creationId xmlns:a16="http://schemas.microsoft.com/office/drawing/2014/main" id="{E0B5E142-EA83-4B87-9F5C-B1CE81557415}"/>
              </a:ext>
            </a:extLst>
          </p:cNvPr>
          <p:cNvSpPr txBox="1"/>
          <p:nvPr/>
        </p:nvSpPr>
        <p:spPr>
          <a:xfrm>
            <a:off x="1741292"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
        <p:nvSpPr>
          <p:cNvPr id="4" name="Rectangle 3">
            <a:extLst>
              <a:ext uri="{FF2B5EF4-FFF2-40B4-BE49-F238E27FC236}">
                <a16:creationId xmlns:a16="http://schemas.microsoft.com/office/drawing/2014/main" id="{71FC77F8-9187-48BC-95C0-089B58CA83F9}"/>
              </a:ext>
            </a:extLst>
          </p:cNvPr>
          <p:cNvSpPr/>
          <p:nvPr/>
        </p:nvSpPr>
        <p:spPr>
          <a:xfrm>
            <a:off x="6317034" y="1019209"/>
            <a:ext cx="2119032" cy="3644716"/>
          </a:xfrm>
          <a:prstGeom prst="rect">
            <a:avLst/>
          </a:prstGeom>
          <a:noFill/>
        </p:spPr>
        <p:txBody>
          <a:bodyPr wrap="square" lIns="91440" tIns="45720" rIns="91440" bIns="45720">
            <a:spAutoFit/>
          </a:bodyPr>
          <a:lstStyle/>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سمت کاربر </a:t>
            </a:r>
            <a:r>
              <a:rPr lang="fa-IR" sz="1200" b="1" dirty="0">
                <a:latin typeface="Calibri" panose="020F0502020204030204" pitchFamily="34" charset="0"/>
                <a:ea typeface="Times New Roman" panose="02020603050405020304" pitchFamily="18" charset="0"/>
                <a:cs typeface="Times New Roman" panose="02020603050405020304" pitchFamily="18" charset="0"/>
              </a:rPr>
              <a:t>(</a:t>
            </a:r>
            <a:r>
              <a:rPr lang="en-US" sz="1100" b="1" dirty="0">
                <a:latin typeface="Times New Roman" panose="02020603050405020304" pitchFamily="18" charset="0"/>
                <a:ea typeface="Times New Roman" panose="02020603050405020304" pitchFamily="18" charset="0"/>
                <a:cs typeface="Arial" panose="020B0604020202020204" pitchFamily="34" charset="0"/>
              </a:rPr>
              <a:t>Frontend</a:t>
            </a:r>
            <a:r>
              <a:rPr lang="fa-IR" sz="1200" b="1" dirty="0">
                <a:latin typeface="Calibri" panose="020F0502020204030204"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Nuxt</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ea typeface="Times New Roman" panose="02020603050405020304" pitchFamily="18" charset="0"/>
                <a:cs typeface="Times New Roman" panose="02020603050405020304" pitchFamily="18" charset="0"/>
              </a:rPr>
              <a:t>3</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Pinia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TailwindCSS</a:t>
            </a:r>
            <a:r>
              <a:rPr lang="fa-IR" sz="1200" dirty="0">
                <a:latin typeface="Calibri" panose="020F0502020204030204" pitchFamily="34"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سمت سرور </a:t>
            </a:r>
            <a:r>
              <a:rPr lang="fa-IR" sz="1200" b="1" dirty="0">
                <a:latin typeface="Calibri" panose="020F0502020204030204" pitchFamily="34" charset="0"/>
                <a:ea typeface="Times New Roman" panose="02020603050405020304" pitchFamily="18" charset="0"/>
                <a:cs typeface="Times New Roman" panose="02020603050405020304" pitchFamily="18" charset="0"/>
              </a:rPr>
              <a:t>(</a:t>
            </a:r>
            <a:r>
              <a:rPr lang="en-US" sz="1100" b="1" dirty="0">
                <a:latin typeface="Sylfaen" panose="010A0502050306030303" pitchFamily="18" charset="0"/>
                <a:ea typeface="Tahoma" panose="020B0604030504040204" pitchFamily="34" charset="0"/>
                <a:cs typeface="Tahoma" panose="020B0604030504040204" pitchFamily="34" charset="0"/>
              </a:rPr>
              <a:t>Backend</a:t>
            </a:r>
            <a:r>
              <a:rPr lang="fa-IR" sz="1200" b="1" dirty="0">
                <a:latin typeface="Calibri" panose="020F0502020204030204" pitchFamily="34" charset="0"/>
                <a:ea typeface="Times New Roman" panose="02020603050405020304" pitchFamily="18" charset="0"/>
                <a:cs typeface="Times New Roman" panose="02020603050405020304" pitchFamily="18" charset="0"/>
              </a:rPr>
              <a:t>):</a:t>
            </a:r>
            <a:endParaRPr lang="en-US" sz="1200" b="1"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Fastify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PostgreSQL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Prisma (ORM)</a:t>
            </a:r>
            <a:endParaRPr lang="en-US" sz="11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300" b="1" dirty="0">
                <a:latin typeface="Calibri" panose="020F0502020204030204" pitchFamily="34" charset="0"/>
                <a:ea typeface="Times New Roman" panose="02020603050405020304" pitchFamily="18" charset="0"/>
                <a:cs typeface="B Nazanin" panose="00000400000000000000" pitchFamily="2" charset="-78"/>
              </a:rPr>
              <a:t>امنیت</a:t>
            </a:r>
            <a:r>
              <a:rPr lang="fa-IR" sz="1200" b="1" dirty="0">
                <a:latin typeface="Calibri" panose="020F0502020204030204" pitchFamily="34"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JWT</a:t>
            </a:r>
            <a:endParaRPr lang="fa-IR" sz="11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 OTP </a:t>
            </a:r>
          </a:p>
          <a:p>
            <a:pPr marL="742950" lvl="1" indent="-285750" algn="r" rtl="1">
              <a:lnSpc>
                <a:spcPct val="107000"/>
              </a:lnSpc>
              <a:spcAft>
                <a:spcPts val="800"/>
              </a:spcAft>
              <a:buSzPts val="1000"/>
              <a:buFont typeface="Courier New" panose="02070309020205020404" pitchFamily="49" charset="0"/>
              <a:buChar char="o"/>
              <a:tabLst>
                <a:tab pos="914400" algn="l"/>
              </a:tabLst>
            </a:pPr>
            <a:r>
              <a:rPr lang="en-US" sz="1100" dirty="0" err="1">
                <a:latin typeface="Times New Roman" panose="02020603050405020304" pitchFamily="18" charset="0"/>
                <a:ea typeface="Times New Roman" panose="02020603050405020304" pitchFamily="18" charset="0"/>
                <a:cs typeface="Times New Roman" panose="02020603050405020304" pitchFamily="18" charset="0"/>
              </a:rPr>
              <a:t>Bcrypt</a:t>
            </a:r>
            <a:endParaRPr lang="en-US" sz="11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D6DDB54-89E0-4512-8A0B-E83269E8A4A1}"/>
              </a:ext>
            </a:extLst>
          </p:cNvPr>
          <p:cNvPicPr>
            <a:picLocks noChangeAspect="1"/>
          </p:cNvPicPr>
          <p:nvPr/>
        </p:nvPicPr>
        <p:blipFill rotWithShape="1">
          <a:blip r:embed="rId8"/>
          <a:srcRect l="29840" r="28083"/>
          <a:stretch/>
        </p:blipFill>
        <p:spPr>
          <a:xfrm>
            <a:off x="2173077" y="926109"/>
            <a:ext cx="1036750" cy="1126353"/>
          </a:xfrm>
          <a:prstGeom prst="rect">
            <a:avLst/>
          </a:prstGeom>
        </p:spPr>
      </p:pic>
      <p:pic>
        <p:nvPicPr>
          <p:cNvPr id="6" name="Picture 5">
            <a:extLst>
              <a:ext uri="{FF2B5EF4-FFF2-40B4-BE49-F238E27FC236}">
                <a16:creationId xmlns:a16="http://schemas.microsoft.com/office/drawing/2014/main" id="{EA7DAC08-8DD3-42FC-91EF-F7AA1F8F004F}"/>
              </a:ext>
            </a:extLst>
          </p:cNvPr>
          <p:cNvPicPr>
            <a:picLocks noChangeAspect="1"/>
          </p:cNvPicPr>
          <p:nvPr/>
        </p:nvPicPr>
        <p:blipFill rotWithShape="1">
          <a:blip r:embed="rId9"/>
          <a:srcRect l="1" t="5287" r="1118" b="6856"/>
          <a:stretch/>
        </p:blipFill>
        <p:spPr>
          <a:xfrm>
            <a:off x="467693" y="1185910"/>
            <a:ext cx="1054875" cy="941439"/>
          </a:xfrm>
          <a:prstGeom prst="rect">
            <a:avLst/>
          </a:prstGeom>
        </p:spPr>
      </p:pic>
      <p:pic>
        <p:nvPicPr>
          <p:cNvPr id="8" name="Picture 7">
            <a:extLst>
              <a:ext uri="{FF2B5EF4-FFF2-40B4-BE49-F238E27FC236}">
                <a16:creationId xmlns:a16="http://schemas.microsoft.com/office/drawing/2014/main" id="{F44ED31C-B0C9-45B6-979F-8CD5CB21944B}"/>
              </a:ext>
            </a:extLst>
          </p:cNvPr>
          <p:cNvPicPr>
            <a:picLocks noChangeAspect="1"/>
          </p:cNvPicPr>
          <p:nvPr/>
        </p:nvPicPr>
        <p:blipFill>
          <a:blip r:embed="rId10"/>
          <a:stretch>
            <a:fillRect/>
          </a:stretch>
        </p:blipFill>
        <p:spPr>
          <a:xfrm>
            <a:off x="401168" y="2808673"/>
            <a:ext cx="1036750" cy="776562"/>
          </a:xfrm>
          <a:prstGeom prst="rect">
            <a:avLst/>
          </a:prstGeom>
        </p:spPr>
      </p:pic>
      <p:pic>
        <p:nvPicPr>
          <p:cNvPr id="11" name="Picture 10">
            <a:extLst>
              <a:ext uri="{FF2B5EF4-FFF2-40B4-BE49-F238E27FC236}">
                <a16:creationId xmlns:a16="http://schemas.microsoft.com/office/drawing/2014/main" id="{CCA9BB11-3136-473B-81F8-538897B26A90}"/>
              </a:ext>
            </a:extLst>
          </p:cNvPr>
          <p:cNvPicPr>
            <a:picLocks noChangeAspect="1"/>
          </p:cNvPicPr>
          <p:nvPr/>
        </p:nvPicPr>
        <p:blipFill>
          <a:blip r:embed="rId11"/>
          <a:stretch>
            <a:fillRect/>
          </a:stretch>
        </p:blipFill>
        <p:spPr>
          <a:xfrm>
            <a:off x="3242536" y="2172446"/>
            <a:ext cx="1446792" cy="723396"/>
          </a:xfrm>
          <a:prstGeom prst="rect">
            <a:avLst/>
          </a:prstGeom>
        </p:spPr>
      </p:pic>
      <p:pic>
        <p:nvPicPr>
          <p:cNvPr id="13" name="Picture 12">
            <a:extLst>
              <a:ext uri="{FF2B5EF4-FFF2-40B4-BE49-F238E27FC236}">
                <a16:creationId xmlns:a16="http://schemas.microsoft.com/office/drawing/2014/main" id="{C9FDAE05-E596-4554-B29C-70F9F458789D}"/>
              </a:ext>
            </a:extLst>
          </p:cNvPr>
          <p:cNvPicPr>
            <a:picLocks noChangeAspect="1"/>
          </p:cNvPicPr>
          <p:nvPr/>
        </p:nvPicPr>
        <p:blipFill rotWithShape="1">
          <a:blip r:embed="rId12"/>
          <a:srcRect t="31193" b="28977"/>
          <a:stretch/>
        </p:blipFill>
        <p:spPr>
          <a:xfrm>
            <a:off x="2068132" y="3078050"/>
            <a:ext cx="1239861" cy="493833"/>
          </a:xfrm>
          <a:prstGeom prst="rect">
            <a:avLst/>
          </a:prstGeom>
        </p:spPr>
      </p:pic>
      <p:pic>
        <p:nvPicPr>
          <p:cNvPr id="16" name="Picture 15">
            <a:extLst>
              <a:ext uri="{FF2B5EF4-FFF2-40B4-BE49-F238E27FC236}">
                <a16:creationId xmlns:a16="http://schemas.microsoft.com/office/drawing/2014/main" id="{77009AB4-81D0-4F26-AB18-D22B2E5225EA}"/>
              </a:ext>
            </a:extLst>
          </p:cNvPr>
          <p:cNvPicPr>
            <a:picLocks noChangeAspect="1"/>
          </p:cNvPicPr>
          <p:nvPr/>
        </p:nvPicPr>
        <p:blipFill>
          <a:blip r:embed="rId13"/>
          <a:stretch>
            <a:fillRect/>
          </a:stretch>
        </p:blipFill>
        <p:spPr>
          <a:xfrm>
            <a:off x="2589926" y="3741289"/>
            <a:ext cx="903141" cy="903141"/>
          </a:xfrm>
          <a:prstGeom prst="rect">
            <a:avLst/>
          </a:prstGeom>
        </p:spPr>
      </p:pic>
    </p:spTree>
    <p:extLst>
      <p:ext uri="{BB962C8B-B14F-4D97-AF65-F5344CB8AC3E}">
        <p14:creationId xmlns:p14="http://schemas.microsoft.com/office/powerpoint/2010/main" val="57597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a:extLst>
            <a:ext uri="{FF2B5EF4-FFF2-40B4-BE49-F238E27FC236}">
              <a16:creationId xmlns:a16="http://schemas.microsoft.com/office/drawing/2014/main" id="{648B8BEC-01BC-C535-FBDE-6E9B987794AD}"/>
            </a:ext>
          </a:extLst>
        </p:cNvPr>
        <p:cNvGrpSpPr/>
        <p:nvPr/>
      </p:nvGrpSpPr>
      <p:grpSpPr>
        <a:xfrm>
          <a:off x="0" y="0"/>
          <a:ext cx="0" cy="0"/>
          <a:chOff x="0" y="0"/>
          <a:chExt cx="0" cy="0"/>
        </a:xfrm>
      </p:grpSpPr>
      <p:pic>
        <p:nvPicPr>
          <p:cNvPr id="369" name="Google Shape;369;p39">
            <a:extLst>
              <a:ext uri="{FF2B5EF4-FFF2-40B4-BE49-F238E27FC236}">
                <a16:creationId xmlns:a16="http://schemas.microsoft.com/office/drawing/2014/main" id="{81558012-8159-79DF-B58D-24EB35369EA6}"/>
              </a:ext>
            </a:extLst>
          </p:cNvPr>
          <p:cNvPicPr preferRelativeResize="0"/>
          <p:nvPr/>
        </p:nvPicPr>
        <p:blipFill rotWithShape="1">
          <a:blip r:embed="rId3">
            <a:alphaModFix/>
          </a:blip>
          <a:srcRect t="129" b="129"/>
          <a:stretch/>
        </p:blipFill>
        <p:spPr>
          <a:xfrm rot="10800000">
            <a:off x="2677803" y="270880"/>
            <a:ext cx="1716695" cy="1307947"/>
          </a:xfrm>
          <a:prstGeom prst="rect">
            <a:avLst/>
          </a:prstGeom>
          <a:noFill/>
          <a:ln>
            <a:noFill/>
          </a:ln>
        </p:spPr>
      </p:pic>
      <p:sp>
        <p:nvSpPr>
          <p:cNvPr id="370" name="Google Shape;370;p39">
            <a:extLst>
              <a:ext uri="{FF2B5EF4-FFF2-40B4-BE49-F238E27FC236}">
                <a16:creationId xmlns:a16="http://schemas.microsoft.com/office/drawing/2014/main" id="{336306E7-BB01-AEAF-7989-DFDFE35511FE}"/>
              </a:ext>
            </a:extLst>
          </p:cNvPr>
          <p:cNvSpPr txBox="1">
            <a:spLocks noGrp="1"/>
          </p:cNvSpPr>
          <p:nvPr>
            <p:ph type="title"/>
          </p:nvPr>
        </p:nvSpPr>
        <p:spPr>
          <a:xfrm>
            <a:off x="3979441" y="2200935"/>
            <a:ext cx="4487225" cy="1615632"/>
          </a:xfrm>
          <a:prstGeom prst="rect">
            <a:avLst/>
          </a:prstGeom>
        </p:spPr>
        <p:txBody>
          <a:bodyPr spcFirstLastPara="1" wrap="square" lIns="91425" tIns="91425" rIns="91425" bIns="91425" anchor="t" anchorCtr="0">
            <a:noAutofit/>
          </a:bodyPr>
          <a:lstStyle/>
          <a:p>
            <a:r>
              <a:rPr lang="fa-IR" sz="4400" b="0" dirty="0">
                <a:cs typeface="B Nazanin" panose="00000400000000000000" pitchFamily="2" charset="-78"/>
              </a:rPr>
              <a:t>بخش سوم</a:t>
            </a:r>
            <a:br>
              <a:rPr lang="fa-IR" sz="4400" dirty="0">
                <a:cs typeface="B Nazanin" panose="00000400000000000000" pitchFamily="2" charset="-78"/>
              </a:rPr>
            </a:br>
            <a:r>
              <a:rPr lang="fa-IR" sz="6000" dirty="0">
                <a:cs typeface="B Nazanin" panose="00000400000000000000" pitchFamily="2" charset="-78"/>
              </a:rPr>
              <a:t>شرح پروژه</a:t>
            </a:r>
            <a:endParaRPr sz="4400" dirty="0">
              <a:cs typeface="B Nazanin" panose="00000400000000000000" pitchFamily="2" charset="-78"/>
            </a:endParaRPr>
          </a:p>
        </p:txBody>
      </p:sp>
      <p:sp>
        <p:nvSpPr>
          <p:cNvPr id="371" name="Google Shape;371;p39">
            <a:extLst>
              <a:ext uri="{FF2B5EF4-FFF2-40B4-BE49-F238E27FC236}">
                <a16:creationId xmlns:a16="http://schemas.microsoft.com/office/drawing/2014/main" id="{BFDFEC4C-5E3C-098F-2958-FB4D09B4D83A}"/>
              </a:ext>
            </a:extLst>
          </p:cNvPr>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r>
              <a:rPr lang="fa-IR" dirty="0">
                <a:cs typeface="B Nazanin" panose="00000400000000000000" pitchFamily="2" charset="-78"/>
              </a:rPr>
              <a:t>03</a:t>
            </a:r>
            <a:endParaRPr dirty="0">
              <a:cs typeface="B Nazanin" panose="00000400000000000000" pitchFamily="2" charset="-78"/>
            </a:endParaRPr>
          </a:p>
        </p:txBody>
      </p:sp>
      <p:pic>
        <p:nvPicPr>
          <p:cNvPr id="6" name="Picture 5" descr="A blue and white logo&#10;&#10;AI-generated content may be incorrect.">
            <a:extLst>
              <a:ext uri="{FF2B5EF4-FFF2-40B4-BE49-F238E27FC236}">
                <a16:creationId xmlns:a16="http://schemas.microsoft.com/office/drawing/2014/main" id="{BF6FCDCC-4CF3-235B-E2B4-29C5E1B64D34}"/>
              </a:ext>
            </a:extLst>
          </p:cNvPr>
          <p:cNvPicPr>
            <a:picLocks noChangeAspect="1"/>
          </p:cNvPicPr>
          <p:nvPr/>
        </p:nvPicPr>
        <p:blipFill>
          <a:blip r:embed="rId4"/>
          <a:stretch>
            <a:fillRect/>
          </a:stretch>
        </p:blipFill>
        <p:spPr>
          <a:xfrm>
            <a:off x="344081" y="40638"/>
            <a:ext cx="657013" cy="657013"/>
          </a:xfrm>
          <a:prstGeom prst="rect">
            <a:avLst/>
          </a:prstGeom>
        </p:spPr>
      </p:pic>
      <p:sp>
        <p:nvSpPr>
          <p:cNvPr id="7" name="TextBox 6">
            <a:extLst>
              <a:ext uri="{FF2B5EF4-FFF2-40B4-BE49-F238E27FC236}">
                <a16:creationId xmlns:a16="http://schemas.microsoft.com/office/drawing/2014/main" id="{742BA983-A11E-7C75-3D21-A5640C2887B7}"/>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8" name="TextBox 7">
            <a:extLst>
              <a:ext uri="{FF2B5EF4-FFF2-40B4-BE49-F238E27FC236}">
                <a16:creationId xmlns:a16="http://schemas.microsoft.com/office/drawing/2014/main" id="{B69870D9-9649-D115-BB23-40D3337B882C}"/>
              </a:ext>
            </a:extLst>
          </p:cNvPr>
          <p:cNvSpPr txBox="1"/>
          <p:nvPr/>
        </p:nvSpPr>
        <p:spPr>
          <a:xfrm>
            <a:off x="0" y="4835723"/>
            <a:ext cx="568960" cy="307777"/>
          </a:xfrm>
          <a:prstGeom prst="rect">
            <a:avLst/>
          </a:prstGeom>
          <a:noFill/>
        </p:spPr>
        <p:txBody>
          <a:bodyPr wrap="square" rtlCol="1">
            <a:spAutoFit/>
          </a:bodyPr>
          <a:lstStyle/>
          <a:p>
            <a:pPr algn="ctr"/>
            <a:r>
              <a:rPr lang="fa-IR" b="1" dirty="0">
                <a:cs typeface="B Nazanin" panose="00000400000000000000" pitchFamily="2" charset="-78"/>
              </a:rPr>
              <a:t>8/29</a:t>
            </a:r>
          </a:p>
        </p:txBody>
      </p:sp>
      <p:pic>
        <p:nvPicPr>
          <p:cNvPr id="12" name="Picture 11" descr="A group of people working on a computer&#10;&#10;AI-generated content may be incorrect.">
            <a:extLst>
              <a:ext uri="{FF2B5EF4-FFF2-40B4-BE49-F238E27FC236}">
                <a16:creationId xmlns:a16="http://schemas.microsoft.com/office/drawing/2014/main" id="{35227545-9894-E98B-64B8-3BA1DEED9BFD}"/>
              </a:ext>
            </a:extLst>
          </p:cNvPr>
          <p:cNvPicPr>
            <a:picLocks noChangeAspect="1"/>
          </p:cNvPicPr>
          <p:nvPr/>
        </p:nvPicPr>
        <p:blipFill>
          <a:blip r:embed="rId5"/>
          <a:stretch>
            <a:fillRect/>
          </a:stretch>
        </p:blipFill>
        <p:spPr>
          <a:xfrm>
            <a:off x="672587" y="1301228"/>
            <a:ext cx="4013835" cy="2541045"/>
          </a:xfrm>
          <a:prstGeom prst="rect">
            <a:avLst/>
          </a:prstGeom>
        </p:spPr>
      </p:pic>
      <p:sp>
        <p:nvSpPr>
          <p:cNvPr id="11" name="TextBox 10">
            <a:extLst>
              <a:ext uri="{FF2B5EF4-FFF2-40B4-BE49-F238E27FC236}">
                <a16:creationId xmlns:a16="http://schemas.microsoft.com/office/drawing/2014/main" id="{27C79E67-F102-425E-BB8B-0F12266C4E63}"/>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6620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2E0CE-7F26-4FC9-AD6B-C038D758B7B8}"/>
              </a:ext>
            </a:extLst>
          </p:cNvPr>
          <p:cNvSpPr>
            <a:spLocks noGrp="1"/>
          </p:cNvSpPr>
          <p:nvPr>
            <p:ph type="title"/>
          </p:nvPr>
        </p:nvSpPr>
        <p:spPr/>
        <p:txBody>
          <a:bodyPr/>
          <a:lstStyle/>
          <a:p>
            <a:r>
              <a:rPr lang="fa-IR" dirty="0">
                <a:cs typeface="B Nazanin" panose="00000400000000000000" pitchFamily="2" charset="-78"/>
              </a:rPr>
              <a:t>دسته‌بندی نیازمندی‌ها</a:t>
            </a:r>
          </a:p>
        </p:txBody>
      </p:sp>
      <p:graphicFrame>
        <p:nvGraphicFramePr>
          <p:cNvPr id="6" name="Diagram 5">
            <a:extLst>
              <a:ext uri="{FF2B5EF4-FFF2-40B4-BE49-F238E27FC236}">
                <a16:creationId xmlns:a16="http://schemas.microsoft.com/office/drawing/2014/main" id="{64CF2B0C-9273-8F5E-6D1B-92C1FAA75FD9}"/>
              </a:ext>
            </a:extLst>
          </p:cNvPr>
          <p:cNvGraphicFramePr/>
          <p:nvPr>
            <p:extLst>
              <p:ext uri="{D42A27DB-BD31-4B8C-83A1-F6EECF244321}">
                <p14:modId xmlns:p14="http://schemas.microsoft.com/office/powerpoint/2010/main" val="227443621"/>
              </p:ext>
            </p:extLst>
          </p:nvPr>
        </p:nvGraphicFramePr>
        <p:xfrm>
          <a:off x="1591734" y="1179933"/>
          <a:ext cx="6062134" cy="3260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blue and white logo&#10;&#10;AI-generated content may be incorrect.">
            <a:extLst>
              <a:ext uri="{FF2B5EF4-FFF2-40B4-BE49-F238E27FC236}">
                <a16:creationId xmlns:a16="http://schemas.microsoft.com/office/drawing/2014/main" id="{1436E227-D4CB-E510-29C9-A10444F04B97}"/>
              </a:ext>
            </a:extLst>
          </p:cNvPr>
          <p:cNvPicPr>
            <a:picLocks noChangeAspect="1"/>
          </p:cNvPicPr>
          <p:nvPr/>
        </p:nvPicPr>
        <p:blipFill>
          <a:blip r:embed="rId7"/>
          <a:stretch>
            <a:fillRect/>
          </a:stretch>
        </p:blipFill>
        <p:spPr>
          <a:xfrm>
            <a:off x="344081" y="40638"/>
            <a:ext cx="657013" cy="657013"/>
          </a:xfrm>
          <a:prstGeom prst="rect">
            <a:avLst/>
          </a:prstGeom>
        </p:spPr>
      </p:pic>
      <p:sp>
        <p:nvSpPr>
          <p:cNvPr id="10" name="TextBox 9">
            <a:extLst>
              <a:ext uri="{FF2B5EF4-FFF2-40B4-BE49-F238E27FC236}">
                <a16:creationId xmlns:a16="http://schemas.microsoft.com/office/drawing/2014/main" id="{78FE1B66-8C1E-2ADA-360C-446728488B15}"/>
              </a:ext>
            </a:extLst>
          </p:cNvPr>
          <p:cNvSpPr txBox="1"/>
          <p:nvPr/>
        </p:nvSpPr>
        <p:spPr>
          <a:xfrm>
            <a:off x="-186146" y="652887"/>
            <a:ext cx="1788160" cy="400110"/>
          </a:xfrm>
          <a:prstGeom prst="rect">
            <a:avLst/>
          </a:prstGeom>
          <a:noFill/>
        </p:spPr>
        <p:txBody>
          <a:bodyPr wrap="square" rtlCol="1" anchor="ctr">
            <a:spAutoFit/>
          </a:bodyPr>
          <a:lstStyle/>
          <a:p>
            <a:pPr algn="ctr">
              <a:defRPr/>
            </a:pPr>
            <a:r>
              <a:rPr lang="fa-IR" sz="1000" dirty="0">
                <a:cs typeface="B Nazanin" pitchFamily="2" charset="-78"/>
              </a:rPr>
              <a:t>دانشکده مهندسی کامپیوتر</a:t>
            </a:r>
          </a:p>
          <a:p>
            <a:pPr algn="ctr">
              <a:defRPr/>
            </a:pPr>
            <a:r>
              <a:rPr lang="fa-IR" sz="1000" dirty="0">
                <a:cs typeface="B Nazanin" pitchFamily="2" charset="-78"/>
              </a:rPr>
              <a:t>گروه مهندسی فناوری اطلاعات</a:t>
            </a:r>
            <a:endParaRPr lang="en-US" sz="1000" dirty="0">
              <a:cs typeface="B Nazanin" pitchFamily="2" charset="-78"/>
            </a:endParaRPr>
          </a:p>
        </p:txBody>
      </p:sp>
      <p:sp>
        <p:nvSpPr>
          <p:cNvPr id="11" name="TextBox 10">
            <a:extLst>
              <a:ext uri="{FF2B5EF4-FFF2-40B4-BE49-F238E27FC236}">
                <a16:creationId xmlns:a16="http://schemas.microsoft.com/office/drawing/2014/main" id="{D830C813-EFD7-6AB5-BD97-682540CA22A7}"/>
              </a:ext>
            </a:extLst>
          </p:cNvPr>
          <p:cNvSpPr txBox="1"/>
          <p:nvPr/>
        </p:nvSpPr>
        <p:spPr>
          <a:xfrm>
            <a:off x="0" y="4835723"/>
            <a:ext cx="535093" cy="307777"/>
          </a:xfrm>
          <a:prstGeom prst="rect">
            <a:avLst/>
          </a:prstGeom>
          <a:noFill/>
        </p:spPr>
        <p:txBody>
          <a:bodyPr wrap="square" rtlCol="1">
            <a:spAutoFit/>
          </a:bodyPr>
          <a:lstStyle/>
          <a:p>
            <a:pPr algn="ctr"/>
            <a:r>
              <a:rPr lang="fa-IR" b="1" dirty="0">
                <a:solidFill>
                  <a:schemeClr val="bg1"/>
                </a:solidFill>
                <a:cs typeface="B Nazanin" panose="00000400000000000000" pitchFamily="2" charset="-78"/>
              </a:rPr>
              <a:t>9/29</a:t>
            </a:r>
          </a:p>
        </p:txBody>
      </p:sp>
      <p:sp>
        <p:nvSpPr>
          <p:cNvPr id="8" name="TextBox 7">
            <a:extLst>
              <a:ext uri="{FF2B5EF4-FFF2-40B4-BE49-F238E27FC236}">
                <a16:creationId xmlns:a16="http://schemas.microsoft.com/office/drawing/2014/main" id="{6FE459F3-F553-4BEB-89BA-419089831177}"/>
              </a:ext>
            </a:extLst>
          </p:cNvPr>
          <p:cNvSpPr txBox="1"/>
          <p:nvPr/>
        </p:nvSpPr>
        <p:spPr>
          <a:xfrm>
            <a:off x="1716476" y="4881890"/>
            <a:ext cx="5071199" cy="261610"/>
          </a:xfrm>
          <a:prstGeom prst="rect">
            <a:avLst/>
          </a:prstGeom>
          <a:noFill/>
        </p:spPr>
        <p:txBody>
          <a:bodyPr wrap="square" rtlCol="1">
            <a:spAutoFit/>
          </a:bodyPr>
          <a:lstStyle/>
          <a:p>
            <a:pPr algn="r" rtl="1"/>
            <a:r>
              <a:rPr lang="fa-IR" sz="1100" dirty="0">
                <a:solidFill>
                  <a:schemeClr val="bg1">
                    <a:lumMod val="50000"/>
                  </a:schemeClr>
                </a:solidFill>
                <a:cs typeface="B Nazanin" panose="00000400000000000000" pitchFamily="2" charset="-78"/>
              </a:rPr>
              <a:t>محمدحسین ملکی و سپهر شیرازی - </a:t>
            </a:r>
            <a:r>
              <a:rPr lang="ar-SA" sz="1100" dirty="0">
                <a:solidFill>
                  <a:schemeClr val="bg1">
                    <a:lumMod val="50000"/>
                  </a:schemeClr>
                </a:solidFill>
                <a:cs typeface="B Nazanin" panose="00000400000000000000" pitchFamily="2" charset="-78"/>
              </a:rPr>
              <a:t>طراحی و پیاده سازی سامانه آموزش تایپ ده انگشتی</a:t>
            </a:r>
            <a:endParaRPr lang="fa-IR" sz="1100"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993845469"/>
      </p:ext>
    </p:extLst>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2270</TotalTime>
  <Words>2335</Words>
  <Application>Microsoft Office PowerPoint</Application>
  <PresentationFormat>On-screen Show (16:9)</PresentationFormat>
  <Paragraphs>336</Paragraphs>
  <Slides>30</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Anaheim</vt:lpstr>
      <vt:lpstr>Arial</vt:lpstr>
      <vt:lpstr>B Nazanin</vt:lpstr>
      <vt:lpstr>Calibri</vt:lpstr>
      <vt:lpstr>Courier New</vt:lpstr>
      <vt:lpstr>Excalidraw</vt:lpstr>
      <vt:lpstr>Excalidraw </vt:lpstr>
      <vt:lpstr>Nunito Light</vt:lpstr>
      <vt:lpstr>Poppins</vt:lpstr>
      <vt:lpstr>Sylfaen</vt:lpstr>
      <vt:lpstr>Symbol</vt:lpstr>
      <vt:lpstr>Times New Roman</vt:lpstr>
      <vt:lpstr>Industrial Preliminary Project by Slidesgo</vt:lpstr>
      <vt:lpstr>طراحی و پیاده سازی سامانه آموزش تایپ ده انگشتی</vt:lpstr>
      <vt:lpstr>فهرست مطالب</vt:lpstr>
      <vt:lpstr>بخش اول مقدمه</vt:lpstr>
      <vt:lpstr>مقدمه و اهمیت مسئله</vt:lpstr>
      <vt:lpstr>بخش دوم ادبیات پروژه</vt:lpstr>
      <vt:lpstr>مفاهیم</vt:lpstr>
      <vt:lpstr>ابزارها و تکنولوژی ها</vt:lpstr>
      <vt:lpstr>بخش سوم شرح پروژه</vt:lpstr>
      <vt:lpstr>دسته‌بندی نیازمندی‌ها</vt:lpstr>
      <vt:lpstr>نیازمندی‌های سیستم </vt:lpstr>
      <vt:lpstr>عملکردهای سیستم (Use Cases)</vt:lpstr>
      <vt:lpstr>عملکردهای سیستم نمودار توالی</vt:lpstr>
      <vt:lpstr>معماری کلی سیستم</vt:lpstr>
      <vt:lpstr>بخش‌های اصلی سیستم</vt:lpstr>
      <vt:lpstr>فرانت‌اند</vt:lpstr>
      <vt:lpstr>بک‌اند</vt:lpstr>
      <vt:lpstr>رابط کاربری</vt:lpstr>
      <vt:lpstr>رابط کاربری</vt:lpstr>
      <vt:lpstr>رابط کاربری</vt:lpstr>
      <vt:lpstr>رابط کاربری</vt:lpstr>
      <vt:lpstr>رابط کاربری</vt:lpstr>
      <vt:lpstr>رابط کاربری</vt:lpstr>
      <vt:lpstr>رابط کاربری</vt:lpstr>
      <vt:lpstr>بخش چهارم آزمون و ارزیابی</vt:lpstr>
      <vt:lpstr>ارزیابی فنی کیفیت و عملکرد فرانت‌اند</vt:lpstr>
      <vt:lpstr>بازخورد کاربران</vt:lpstr>
      <vt:lpstr>بازخورد کاربران</vt:lpstr>
      <vt:lpstr>بخش پنجم نتیجه‌گیری</vt:lpstr>
      <vt:lpstr>نتیجه‌گیری و چشم‌انداز پروژه</vt:lpstr>
      <vt:lpstr>سپاس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طراحی و پیاده سازی سامانه آموزش تایپ ده انگشتی</dc:title>
  <dc:creator>Mohammad Omid Salehi</dc:creator>
  <cp:lastModifiedBy>sepehr shirazi</cp:lastModifiedBy>
  <cp:revision>140</cp:revision>
  <dcterms:modified xsi:type="dcterms:W3CDTF">2025-09-12T14:57:56Z</dcterms:modified>
</cp:coreProperties>
</file>